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Fraunces Extra Bold" panose="020B0604020202020204" charset="0"/>
      <p:regular r:id="rId13"/>
    </p:embeddedFont>
    <p:embeddedFont>
      <p:font typeface="Myanmar Text" panose="020B0502040204020203" pitchFamily="34" charset="0"/>
      <p:regular r:id="rId14"/>
      <p:bold r:id="rId15"/>
    </p:embeddedFont>
    <p:embeddedFont>
      <p:font typeface="Nobile"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16:49:21.062"/>
    </inkml:context>
    <inkml:brush xml:id="br0">
      <inkml:brushProperty name="width" value="0.35" units="cm"/>
      <inkml:brushProperty name="height" value="0.35" units="cm"/>
      <inkml:brushProperty name="color" value="#FFFFFF"/>
    </inkml:brush>
  </inkml:definitions>
  <inkml:trace contextRef="#ctx0" brushRef="#br0">0 222 24575,'14'-1'0,"0"-1"0,0 0 0,0-1 0,25-9 0,17-4 0,-19 11 0,61-2 0,-66 6 0,0-1 0,62-13 0,-38 0 0,1 2 0,0 3 0,1 3 0,72-1 0,1476 11 0,-860-5 0,-728 4 0,0-1 0,30 8 0,-28-5 0,0 0 0,20 0 0,87-6 0,52 4 0,-106 9 0,-49-6 0,44 3 0,6-9 0,-45 0 0,0 1 0,0 1 0,45 9 0,-44-5 0,0-1 0,37-1 0,-7 1 0,-57-4 0,-1 0 0,0 1 0,1-1 0,-1 1 0,0 0 0,0-1 0,1 1 0,-1 0 0,0 0 0,0 1 0,0-1 0,0 0 0,-1 1 0,1-1 0,0 1 0,0 0 0,-1-1 0,1 1 0,-1 0 0,0 0 0,1 0 0,-1 0 0,0 0 0,0 0 0,0 0 0,0 1 0,-1-1 0,1 0 0,-1 1 0,1 3 0,1 8 0,-1 0 0,-1 0 0,0 0 0,-2 16 0,0-4 0,-1 10 0,1-9 0,2 30 0,0-50 0,1-1 0,0 1 0,0 0 0,1 0 0,-1-1 0,1 1 0,1-1 0,-1 0 0,6 10 0,-1-5 0,-2 1 0,1-1 0,4 17 0,-7-18 0,0-1 0,1 0 0,0 0 0,0-1 0,1 1 0,0-1 0,9 10 0,-12-16 0,-1-1 0,1 1 0,-1 0 0,1 0 0,-1 0 0,0 0 0,0 0 0,0 0 0,0 0 0,0 0 0,0 0 0,0 1 0,-1-1 0,1 0 0,-1 1 0,1 3 0,-2-5 0,1 1 0,-1-1 0,1 0 0,-1 1 0,0-1 0,1 0 0,-1 0 0,0 0 0,0 1 0,0-1 0,0 0 0,0 0 0,0 0 0,0-1 0,0 1 0,-1 0 0,1 0 0,0-1 0,0 1 0,-1 0 0,1-1 0,0 1 0,-1-1 0,1 0 0,-1 0 0,1 1 0,0-1 0,-3 0 0,-30 3 0,0-1 0,-61-4 0,19-1 0,41 3 0,9-1 0,-1 1 0,1 1 0,-44 9 0,-42 7 0,31-5 0,-31 6 0,6 1 0,45-9 0,3-3 0,1-2 0,-103-6 0,55-1 0,-751 2 0,822-2 0,-50-8 0,-12-2 0,-298 10 0,203 4 0,-413-2 0,586 1 0,-1 1 0,-31 7 0,28-5 0,-30 3 0,31-5 0,-2-2 0,0 2 0,1 0 0,0 2 0,-33 9 0,29-5 0,0-2 0,0-1 0,-1-1 0,0-1 0,1-1 0,-1-1 0,-46-6 0,65 4 0,1 0 0,0 0 0,-1-1 0,1 0 0,-10-4 0,15 5 0,-1-1 0,1 1 0,-1 0 0,1-1 0,0 1 0,-1-1 0,1 0 0,0 0 0,0 0 0,0 0 0,1 0 0,-1 0 0,1-1 0,-1 1 0,1 0 0,-1-1 0,0-3 0,-19-57 0,9 31 0,2 1 0,1-1 0,1-1 0,2 1 0,-3-48 0,8 49 0,0 19 0,0 0 0,1 0 0,0 0 0,1 0 0,0 0 0,6-21 0,-6 31 0,0 0 0,1-1 0,-1 1 0,1 1 0,-1-1 0,1 0 0,0 0 0,-1 0 0,1 1 0,0-1 0,0 1 0,0 0 0,1 0 0,-1-1 0,0 1 0,0 0 0,1 1 0,-1-1 0,0 0 0,1 1 0,-1-1 0,5 1 0,7-1 0,-1 0 0,27 3 0,-22-1 0,532 4 0,-321-7 0,-204 3 0,-1 2 0,25 5 0,-23-3 0,39 1 0,259-5 0,-154-2 0,-164 1 0,-3-1 0,0 1 0,0 0 0,0 0 0,0 0 0,0 0 0,0 1 0,-1-1 0,1 1 0,0-1 0,0 1 0,0 0 0,-1 0 0,1 1 0,4 1 0,-7-3 0,0 1 0,0-1 0,0 0 0,0 0 0,0 0 0,0 0 0,0 0 0,0 0 0,0 0 0,0 1 0,0-1 0,0 0 0,0 0 0,0 0 0,0 0 0,0 0 0,0 0 0,0 1 0,0-1 0,0 0 0,0 0 0,0 0 0,0 0 0,0 0 0,0 1 0,0-1 0,0 0 0,0 0 0,0 0 0,0 0 0,0 0 0,0 0 0,0 1 0,0-1 0,0 0 0,0 0 0,-1 0 0,1 0 0,0 0 0,0 0 0,0 0 0,0 0 0,0 0 0,-1 0 0,-8 4 0,-11-1 0,-228 2 0,74-5 0,132 2 0,-1 2 0,-45 11 0,32-6 0,1-1 0,-1-3 0,-78-3 0,123-1 0,-1 1 0,1 0 0,0 1 0,0 0 0,0 0 0,0 1 0,1 1 0,0 0 0,0 0 0,-14 10 0,5-4 0,-34 15 0,22-14 0,-100 31 0,265-86 0,-112 35 0,6 1 0,-1 1 0,1 1 0,0 1 0,33 1 0,4-2 0,58-8 0,185-11 0,288 26 0,-552-5 0,-1-1 0,56-13 0,-51 8 0,74-6 0,-80 14 0,67-12 0,-31 1 0,-40 7 0,52-13 0,-61 11 0,1 1 0,-1 1 0,42-1 0,92 7 0,-61 1 0,580-2 0,-664 1 0,0 1 0,30 7 0,-28-5 0,0-1 0,20 1 0,-18-2 0,-8-1 0,-1-1 0,25-2 0,-35 2 0,0-1 0,0 1 0,0-1 0,0 0 0,-1 0 0,1 0 0,0 0 0,0 0 0,-1 0 0,1-1 0,-1 0 0,1 1 0,-1-1 0,0 0 0,1 0 0,-1 0 0,0-1 0,1-1 0,2-5 0,-1 1 0,0-1 0,-1 1 0,0-1 0,0 0 0,-1-1 0,0 1 0,0 0 0,0-12 0,-2-6 0,0 1 0,-4-28 0,2 43 30,-1 0 1,0-1-1,0 1 0,-1 0 0,-1 1 0,0-1 0,-7-10 0,-13-31-1636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16:49:40.638"/>
    </inkml:context>
    <inkml:brush xml:id="br0">
      <inkml:brushProperty name="width" value="0.35" units="cm"/>
      <inkml:brushProperty name="height" value="0.35" units="cm"/>
      <inkml:brushProperty name="color" value="#FFFFFF"/>
    </inkml:brush>
  </inkml:definitions>
  <inkml:trace contextRef="#ctx0" brushRef="#br0">234 168 24575,'277'-18'0,"-217"12"0,21-4 0,59-4 0,431 15 0,-544-3 0,0 0 0,0-2 0,41-12 0,-38 8 0,0 2 0,45-4 0,-39 7 0,-1-2 0,38-10 0,19-4 0,-54 15 0,58 2 0,-58 2 0,64-8 0,-2-2 0,0 4 0,108 7 0,-68 1 0,1342-2 0,-1474 0 0,1 0 0,0 1 0,-1 0 0,1 0 0,13 5 0,-18-5 0,-1 1 0,0-1 0,0 1 0,0-1 0,0 1 0,0 0 0,0 0 0,0 0 0,0 1 0,-1-1 0,1 1 0,-1-1 0,0 1 0,1 0 0,-2 0 0,4 4 0,9 26 0,-2 1 0,16 61 0,-24-84 0,0 1 0,1 0 0,1-1 0,0 0 0,12 16 0,-12-18 0,0-1 0,-1 1 0,0 0 0,0 0 0,-1 0 0,0 1 0,-1-1 0,0 1 0,2 13 0,6 44 0,-6-43 0,3 48 0,-8-52 0,0-6 0,0 1 0,1-1 0,1 1 0,4 16 0,-5-29 0,-1 0 0,1 1 0,-1-1 0,1 0 0,-1 1 0,0-1 0,0 0 0,0 1 0,0-1 0,0 1 0,0-1 0,-1 0 0,1 0 0,-2 4 0,1-5 0,0 0 0,0 1 0,0-1 0,0 0 0,0 0 0,0 1 0,-1-1 0,1 0 0,-1 0 0,1 0 0,0-1 0,-1 1 0,1 0 0,-1 0 0,0-1 0,1 1 0,-1-1 0,1 0 0,-1 1 0,-3-1 0,-26 3 0,0-2 0,1-1 0,-44-5 0,19-6 0,39 7 0,1 1 0,-18-1 0,-283 1 0,162 5 0,55-3 0,-108 3 0,131 8 0,-17 1 0,-335-8 0,220-5 0,168 4 0,-50 8 0,-30 2 0,-517-10 0,307-4 0,294 2 0,1 2 0,-59 10 0,43-5 0,1-2 0,-1-3 0,-58-4 0,16 0 0,-471 2 0,541-2 0,1-1 0,-1 0 0,1-2 0,0-1 0,0-1 0,0 0 0,1-2 0,-37-20 0,54 26 0,1 1 0,0 0 0,0-1 0,0 1 0,1-1 0,-1 0 0,0 0 0,1 0 0,0 0 0,0 0 0,0 0 0,0-1 0,0 1 0,1-1 0,-1 1 0,1-1 0,0 0 0,0 0 0,1 1 0,-1-1 0,1 0 0,0 0 0,0 0 0,0 0 0,0 0 0,0 1 0,1-1 0,0 0 0,0 0 0,0 1 0,0-1 0,1 0 0,-1 1 0,1-1 0,0 1 0,0 0 0,0 0 0,1 0 0,-1 0 0,1 0 0,-1 0 0,1 0 0,0 1 0,0-1 0,0 1 0,1 0 0,-1 0 0,0 0 0,1 1 0,-1-1 0,1 1 0,7-2 0,21-3 0,0 1 0,35-1 0,40-6 0,-52 3 0,2 3 0,85 0 0,-118 5 0,0-1 0,28-7 0,-26 5 0,38-3 0,-29 6 0,-7 1 0,0-1 0,55-11 0,-46 7 0,0 0 0,0 3 0,70 4 0,-29 0 0,747-3 0,-811 1 0,1-2 0,-1 0 0,19-5 0,-17 3 0,1 0 0,18 0 0,310 2 0,-176 4 0,1123-2-1365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16:50:01.993"/>
    </inkml:context>
    <inkml:brush xml:id="br0">
      <inkml:brushProperty name="width" value="0.35" units="cm"/>
      <inkml:brushProperty name="height" value="0.35" units="cm"/>
      <inkml:brushProperty name="color" value="#FFFFFF"/>
    </inkml:brush>
  </inkml:definitions>
  <inkml:trace contextRef="#ctx0" brushRef="#br0">1 237 24575,'34'-1'0,"37"-7"0,-20 2 0,376-55 0,-258 40 0,-94 13 0,101-23 0,-123 20 0,1 3 0,0 2 0,0 2 0,59 4 0,-84-1 0,-1-2 0,30-5 0,-27 3 0,46-2 0,536 8 0,-587-2 0,48-10 0,10 1 0,-62 7 0,35-7 0,-36 6 0,0 0 0,25 0 0,448 2 0,-236 4 0,895-2 0,-1136 2 0,0 0 0,0 1 0,-1 0 0,1 2 0,-1 0 0,0 1 0,0 0 0,15 9 0,-27-12 0,0-1 0,-1 1 0,1 0 0,-1 0 0,0 0 0,0 0 0,0 0 0,0 1 0,0-1 0,-1 1 0,1 0 0,-1 0 0,0 0 0,0 0 0,-1 0 0,1 0 0,-1 1 0,0-1 0,0 0 0,0 7 0,1 10 0,-1 1 0,-1-1 0,-3 25 0,0-1 0,3-28 0,2 0 0,0 0 0,1 0 0,1 0 0,10 30 0,-2-6 0,-7-15 0,-1 0 0,-1 0 0,-2 0 0,0 0 0,-4 29 0,1 10 0,3 30 0,-3 92 0,2-185 0,-1 0 0,1 1 0,-1-1 0,1 0 0,-1 1 0,0-1 0,0 0 0,0 0 0,0 0 0,0 0 0,-1 0 0,1 0 0,-1 0 0,1 0 0,-1-1 0,1 1 0,-1 0 0,0-1 0,0 1 0,0-1 0,0 0 0,0 0 0,0 0 0,-1 0 0,1 0 0,0 0 0,0 0 0,-1-1 0,1 1 0,-4-1 0,-8 2 0,0-1 0,0-1 0,-1 0 0,-14-2 0,3 0 0,-12 0 0,-67-13 0,55 9 0,1 1 0,-1 3 0,-55 4 0,17 0 0,-16-1 0,-123-3 0,156-9 0,52 7 0,-42-3 0,-25 8 0,-38-2 0,67-11 0,43 9 0,-1-1 0,-18 0 0,-260 1 0,151 5 0,39-1 0,-113-2 0,168-5 0,-54-12 0,61 10 0,0 1 0,-52-2 0,82 9 0,-15 0 0,-1 0 0,1-2 0,0-1 0,-51-13 0,7-2 0,-123-16 0,15 4 0,142 25 0,0 0 0,-64 2 0,60 3 0,-69-9 0,49-2 0,3 0 0,-1 3 0,-72-2 0,3-1 0,1 0 0,-362 11 0,484 1 0,1-1 0,0 0 0,-1 0 0,1-1 0,-1 1 0,1-1 0,0 0 0,0 0 0,-1 0 0,1 0 0,0 0 0,0-1 0,0 1 0,-5-5 0,6 4 0,0-1 0,0 1 0,0-1 0,0 0 0,1 1 0,-1-1 0,1 0 0,0 0 0,0 0 0,0 0 0,0 0 0,0 0 0,1 0 0,0-1 0,-1 1 0,1-4 0,1-9 0,1 0 0,1 1 0,0-1 0,1 0 0,0 1 0,1 0 0,10-20 0,-14 33 0,0 0 0,-1 0 0,1 0 0,0 1 0,0-1 0,0 0 0,1 1 0,-1-1 0,0 1 0,0-1 0,1 1 0,-1 0 0,1 0 0,3-2 0,-5 2 0,0 1 0,1 0 0,-1 0 0,0 0 0,1 0 0,-1 0 0,0 0 0,1 0 0,-1 0 0,1 0 0,-1 0 0,0 0 0,1 0 0,-1 0 0,0 1 0,1-1 0,-1 0 0,0 0 0,1 0 0,-1 0 0,0 1 0,1-1 0,-1 0 0,0 0 0,0 1 0,1-1 0,-1 1 0,7 18 0,-3 22 0,-2 1 0,-5 55 0,1-13 0,2-44 0,1 0 0,-6 44 0,5-82 0,0-1 0,0 1 0,-1 0 0,1 0 0,0 0 0,1-1 0,-1 1 0,0 0 0,0 0 0,1-1 0,-1 1 0,1 0 0,0 0 0,-1-1 0,1 1 0,0-1 0,0 1 0,0-1 0,0 1 0,0-1 0,0 1 0,0-1 0,1 0 0,-1 0 0,1 1 0,-1-1 0,1 0 0,-1 0 0,1-1 0,-1 1 0,1 0 0,0 0 0,-1-1 0,1 1 0,0-1 0,0 1 0,1-1 0,10 2 0,-1-1 0,0-1 0,0 0 0,20-3 0,-7 1 0,362-1 0,-227 4 0,-149-1 0,-1-1 0,1 0 0,0-1 0,0 0 0,-1 0 0,1-2 0,-1 1 0,0-1 0,0 0 0,14-10 0,-13 9 0,0 0 0,0 0 0,0 1 0,0 0 0,0 1 0,1 0 0,0 1 0,-1 0 0,1 1 0,17 1 0,1-2 0,-26 1 0,0 1 0,0-1 0,0 0 0,0 0 0,0 0 0,0 0 0,-1-1 0,1 1 0,6-5 0,-9 6 0,-1-1 0,1 1 0,0-1 0,-1 1 0,1-1 0,-1 0 0,1 1 0,-1-1 0,1 1 0,-1-1 0,0 0 0,1 0 0,-1 1 0,0-1 0,0 0 0,1 1 0,-1-1 0,0 0 0,0 0 0,0 1 0,0-3 0,0 2 0,-1 0 0,1-1 0,-1 1 0,1-1 0,-1 1 0,0 0 0,1 0 0,-1-1 0,0 1 0,0 0 0,0 0 0,0 0 0,0 0 0,0 0 0,-3-2 0,-10-6 0,0 0 0,-1 1 0,1 0 0,-17-5 0,-12-5 0,-45-29 0,1-4 0,-88-68 0,147 98 0,1-1 0,1-1 0,2-1 0,0-1 0,1-1 0,2-1 0,1-1 0,1-1 0,-18-37 0,30 37 0,7 28 0,0 0 0,-1 1 0,1-1 0,0 1 0,0-1 0,0 0 0,0 1 0,0-1 0,0 1 0,0-1 0,0 0 0,1 1 0,-1-1 0,0 1 0,0-1 0,0 0 0,1 1 0,-1-1 0,0 1 0,1-1 0,-1 1 0,0-1 0,1 1 0,-1-1 0,1 1 0,-1 0 0,1-1 0,-1 1 0,1-1 0,-1 1 0,1 0 0,-1 0 0,1-1 0,-1 1 0,1 0 0,0 0 0,-1 0 0,1-1 0,-1 1 0,1 0 0,0 0 0,-1 0 0,1 0 0,0 0 0,1 1 0,0 0 0,0 0 0,0 1 0,-1-1 0,1 0 0,0 1 0,-1-1 0,1 1 0,-1-1 0,1 1 0,-1 0 0,0 0 0,0 0 0,1 2 0,14 15 0,-12-16 0,1 0 0,0-1 0,1 1 0,-1-1 0,0 0 0,1 0 0,0 0 0,-1-1 0,1 0 0,10 1 0,7-1 0,32-2 0,-23 0 0,187 12 0,-34 0 0,1 1 0,13 0 0,315-13 0,-470-1 0,61-10 0,-40 2 0,-37 5 0,-1-1 0,0-1 0,26-11 0,47-13 0,-42 18 0,-12 1 0,0 3 0,1 1 0,66-1 0,-61 8 0,83 4 0,-133-3 0,1 0 0,-1 0 0,1 0 0,-1 1 0,1-1 0,-1 1 0,0 0 0,1 0 0,-1-1 0,4 4 0,-6-4 0,0 0 0,0 0 0,1 0 0,-1 0 0,0 1 0,0-1 0,0 0 0,0 0 0,0 0 0,0 0 0,0 1 0,0-1 0,0 0 0,0 0 0,0 0 0,0 0 0,0 1 0,0-1 0,0 0 0,0 0 0,0 0 0,0 0 0,0 0 0,0 1 0,0-1 0,0 0 0,0 0 0,0 0 0,0 0 0,-1 1 0,1-1 0,0 0 0,0 0 0,0 0 0,0 0 0,0 0 0,0 0 0,-1 0 0,1 1 0,0-1 0,0 0 0,0 0 0,0 0 0,-1 0 0,-17 6 0,-137 31 0,-269 47 0,352-73 0,-136 38 0,207-49 0,1 0 0,-1 0 0,1 0 0,-1 0 0,1 1 0,-1-1 0,1 0 0,-1 0 0,1 0 0,-1 0 0,1 0 0,0 1 0,-1-1 0,1 0 0,-1 0 0,1 1 0,-1-1 0,1 0 0,0 1 0,-1-1 0,1 0 0,0 1 0,-1-1 0,1 0 0,0 1 0,-1 0 0,14 2 0,33-2 0,-42-1 0,346-33 0,-208 14 0,364 0 0,-366 19 0,-1000 0 0,421-1 0,416 2 0,-1 1 0,1 0 0,-1 2 0,1 1 0,-25 8 0,7 3 0,29-11 0,0 0 0,0-1 0,-1 0 0,0-1 0,-26 4 0,31-7 0,-1 1 0,1 1 0,0-1 0,-1 1 0,1 1 0,0 0 0,0 0 0,1 0 0,-11 7 0,-5 1 0,-26 10 0,-13 7 0,62-29 0,0 1 0,0 0 0,0 0 0,0 0 0,0 0 0,-1 0 0,1 0 0,0 0 0,0 1 0,0-1 0,0 0 0,0 0 0,0 0 0,0 0 0,0 0 0,-1 0 0,1 0 0,0 0 0,0 0 0,0 0 0,0 0 0,0 0 0,0 0 0,0 0 0,0 0 0,0 1 0,0-1 0,0 0 0,0 0 0,-1 0 0,1 0 0,0 0 0,0 0 0,0 0 0,0 0 0,0 0 0,0 1 0,0-1 0,0 0 0,0 0 0,0 0 0,0 0 0,0 0 0,0 0 0,0 0 0,0 1 0,0-1 0,0 0 0,0 0 0,0 0 0,1 0 0,-1 0 0,0 0 0,0 0 0,0 0 0,0 0 0,0 1 0,0-1 0,0 0 0,0 0 0,0 0 0,0 0 0,11 2 0,15 0 0,-4-2 0,39-1 0,66 9 0,86 9 0,-52-5 0,295-2 0,-286-12 0,-78 3 0,106-2 0,-143-6 0,-1-2 0,80-23 0,-59 13 0,-37 9 0,8-2 0,1 2 0,0 2 0,54-3 0,-69 9 0,51-11 0,-35 5 0,4-2 0,-32 5 0,0 2 0,30-3 0,-48 6 0,16 0 0,0 0 0,-1 1 0,19 3 0,-31-3 0,0 0 0,0 0 0,0 1 0,0 0 0,0 0 0,-1 0 0,1 1 0,-1-1 0,1 1 0,-1 0 0,0 1 0,0-1 0,0 1 0,5 6 0,0 1 0,-3-3 0,0 0 0,0-1 0,0 0 0,1-1 0,10 9 0,-15-14 0,-1 0 0,1 0 0,-1 0 0,1 0 0,-1 0 0,1 1 0,-1-1 0,1 0 0,-1 1 0,0 0 0,0-1 0,0 1 0,0 0 0,0-1 0,0 1 0,-1 0 0,1 0 0,-1 0 0,1 2 0,-1-2 0,0-1 0,-1 0 0,1 0 0,-1 0 0,1 0 0,-1 1 0,0-1 0,1 0 0,-1 0 0,0 0 0,0 0 0,0-1 0,0 1 0,0 0 0,0 0 0,0 0 0,0-1 0,0 1 0,0 0 0,0-1 0,0 1 0,-1-1 0,1 0 0,0 1 0,0-1 0,-1 0 0,1 0 0,0 0 0,0 0 0,-2 0 0,-33 4 0,0-2 0,-56-4 0,16-1 0,-347 3 0,419 1-91,0-1 0,1 0 0,-1 0 0,1-1 0,-1 1 0,0-1 0,1 1 0,-1-1 0,1 0 0,-1 0 0,1-1 0,0 1 0,0-1 0,-5-2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16:50:19.624"/>
    </inkml:context>
    <inkml:brush xml:id="br0">
      <inkml:brushProperty name="width" value="0.35" units="cm"/>
      <inkml:brushProperty name="height" value="0.35" units="cm"/>
      <inkml:brushProperty name="color" value="#FFFFFF"/>
    </inkml:brush>
  </inkml:definitions>
  <inkml:trace contextRef="#ctx0" brushRef="#br0">1 49 24575,'3'0'0,"1"1"0,-1 0 0,1 0 0,0 0 0,-1 0 0,0 0 0,7 4 0,7 2 0,26 7 0,0-3 0,1-1 0,0-2 0,1-2 0,0-2 0,51-3 0,319-3 0,-392 1 0,0-1 0,28-6 0,-25 3 0,32-2 0,49 6 0,-60 2 0,1-2 0,48-7 0,-1-3 0,0 5 0,112 7 0,-72 1 0,193-2 0,-313-1 0,-1-1 0,0 0 0,19-5 0,-17 3 0,33-4 0,252 6 0,-154 4 0,157-2 0,-287-1 0,1-1 0,32-7 0,-32 4 0,1 2 0,23-2 0,220 5 0,-123 1 0,-121-2 0,0-1 0,30-7 0,-28 5 0,-1 1 0,22-1 0,393 3 0,-209 2 0,-222-1 0,1 0 0,-1 0 0,0 0 0,1 0 0,-1 1 0,0 0 0,1-1 0,-1 1 0,0 0 0,0 1 0,0-1 0,0 0 0,0 1 0,5 3 0,-6-2 0,0-1 0,0 1 0,0-1 0,0 1 0,-1 0 0,1-1 0,-1 1 0,0 0 0,0 0 0,0 0 0,0 0 0,-1 0 0,1 0 0,-1 1 0,0-1 0,0 4 0,1 1 0,0 1 0,1 0 0,0 0 0,0-1 0,0 1 0,1-1 0,1 0 0,-1 0 0,1 0 0,1 0 0,-1-1 0,9 11 0,-9-11 0,0 1 0,-1 0 0,0-1 0,0 2 0,-1-1 0,0 0 0,-1 0 0,1 1 0,-2-1 0,1 1 0,-2 12 0,1-7 0,1-1 0,0 1 0,4 17 0,2 6 0,-2 0 0,-1 0 0,-2 0 0,-4 55 0,0-16 0,2-72 0,0-1 0,0 1 0,0 0 0,0-1 0,-1 1 0,1 0 0,-1-1 0,0 1 0,0-1 0,0 1 0,-1-1 0,1 0 0,-1 1 0,0-1 0,0 0 0,0 0 0,0 0 0,-1 0 0,1-1 0,-1 1 0,1-1 0,-1 1 0,0-1 0,0 0 0,0 0 0,-1 0 0,1 0 0,0-1 0,-1 0 0,1 1 0,0-1 0,-1 0 0,-5 0 0,-48 9 0,-1-2 0,-61-1 0,60-9 0,-70 3 0,73 11 0,41-9 0,1 1 0,-19 0 0,-268-1 0,155-5 0,-1194 2 0,1316 1 0,1 1 0,-27 7 0,23-4 0,-33 1 0,-113-6 0,-20 1 0,91 10 0,-18 1 0,-441-11 0,271-2 0,215 2 0,-85-3 0,73-11 0,33 4 0,43 7 0,-1 0 0,2-1 0,-1 0 0,0-1 0,0 0 0,1 0 0,0-1 0,0-1 0,-18-13 0,22 15 0,1-1 0,0 0 0,0 0 0,0 0 0,1-1 0,-1 0 0,1 0 0,1 0 0,-1 0 0,1-1 0,0 1 0,0-1 0,1 0 0,0 0 0,0 0 0,-1-13 0,1-2 0,0 0 0,2 0 0,0 0 0,1 0 0,6-28 0,-4 42 0,0-1 0,1 1 0,8-15 0,5-9 0,5-9 0,-18 34 0,0 0 0,0 0 0,-1-1 0,1 1 0,-1-1 0,-1 1 0,3-14 0,-3 1 0,-3-38 0,0 39 0,1 1 0,2-22 0,-2 40 0,0 0 0,0-1 0,0 1 0,0-1 0,0 1 0,0 0 0,0-1 0,0 1 0,0 0 0,0-1 0,0 1 0,0 0 0,1-1 0,-1 1 0,0 0 0,0-1 0,0 1 0,0 0 0,1-1 0,-1 1 0,0 0 0,0 0 0,1-1 0,-1 1 0,0 0 0,1 0 0,-1-1 0,0 1 0,0 0 0,1 0 0,-1 0 0,0 0 0,1 0 0,-1-1 0,1 1 0,-1 0 0,1 0 0,12 9 0,8 21 0,-21-29 0,10 13 0,1-1 0,0 1 0,0-1 0,20 16 0,-20-22 0,0 0 0,1-1 0,0 0 0,0-1 0,0 0 0,22 5 0,-20-5 0,26 6 0,0-1 0,1-2 0,1-2 0,-1-2 0,66-1 0,525-5 0,-630 2 0,34 3 0,-35-3 0,0 0 0,0 0 0,0 0 0,0 1 0,0-1 0,0 0 0,0 1 0,0-1 0,0 0 0,0 1 0,0-1 0,0 1 0,0 0 0,0-1 0,-1 1 0,1 0 0,0-1 0,0 1 0,-1 0 0,1 0 0,0 0 0,-1-1 0,1 1 0,-1 0 0,1 0 0,-1 0 0,0 0 0,1 0 0,-1 0 0,0 1 0,0-1 0,0 0 0,0 0 0,-1 0 0,1 0 0,0 0 0,-1 0 0,1-1 0,-1 1 0,1 0 0,-1 0 0,0-1 0,1 1 0,-1 0 0,0-1 0,1 1 0,-1-1 0,0 1 0,0 0 0,0-1 0,1 0 0,-1 1 0,0-1 0,0 0 0,-1 1 0,-28 8 0,20-7 0,-20 7 0,-84 21 0,36-13 0,-90 34 0,44-12 0,62-24 0,30-7 0,-43 16 0,36-12 0,31-11 0,1 1 0,0 0 0,0 0 0,0 1 0,0-1 0,1 2 0,-1-1 0,1 1 0,0 0 0,-11 8 0,17-12 0,0 0 0,0 0 0,0 0 0,0 0 0,0 1 0,0-1 0,-1 0 0,1 0 0,0 0 0,0 0 0,0 0 0,0 0 0,0 0 0,0 1 0,0-1 0,0 0 0,0 0 0,0 0 0,-1 0 0,1 0 0,0 1 0,0-1 0,0 0 0,0 0 0,0 0 0,0 0 0,0 0 0,0 1 0,0-1 0,0 0 0,0 0 0,0 0 0,0 0 0,0 0 0,1 1 0,-1-1 0,0 0 0,0 0 0,0 0 0,0 0 0,0 0 0,0 1 0,0-1 0,0 0 0,0 0 0,1 0 0,-1 0 0,0 0 0,10 1 0,12-5 0,54-19 0,1 3 0,1 4 0,123-10 0,156 5 0,-2-25 0,135-38 0,-304 67 0,31-5 0,-144 11 0,114-4 0,75 16 0,-100 1 0,-126-2 0,-1-2 0,59-10 0,-44 5 0,1 2 0,-1 3 0,58 4 0,-14 0 0,329-2 0,-419 0 34,0 0 1,1 0-1,-1 1 0,0-1 0,0 1 0,0 0 0,0 0 0,0 0 0,5 3 1,-7-3-121,-1 0 1,1 0 0,0 1-1,0-1 1,-1 1 0,1-1-1,-1 1 1,1 0 0,-1 0-1,0-1 1,0 1 0,0 0-1,0 0 1,0 0 0,0 0-1,0 0 1,-1 0 0,1 1-1,0 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16:50:47.209"/>
    </inkml:context>
    <inkml:brush xml:id="br0">
      <inkml:brushProperty name="width" value="0.35" units="cm"/>
      <inkml:brushProperty name="height" value="0.35" units="cm"/>
      <inkml:brushProperty name="color" value="#FFFFFF"/>
    </inkml:brush>
  </inkml:definitions>
  <inkml:trace contextRef="#ctx0" brushRef="#br0">118 0 24575,'3341'0'0,"-3323"1"0,1 1 0,28 7 0,-27-5 0,0-1 0,20 1 0,23-4 0,-44-2 0,1 2 0,0 0 0,0 2 0,0 0 0,21 5 0,-8 0 0,1-2 0,0-1 0,0-1 0,0-3 0,36-2 0,6 0 0,13 0 0,104 5 0,-191-3 0,0 0 0,1 1 0,-1-1 0,0 1 0,1 0 0,-1 0 0,0 0 0,0 0 0,0 0 0,0 0 0,0 0 0,0 1 0,0-1 0,0 1 0,0 0 0,-1-1 0,1 1 0,-1 0 0,1 0 0,-1 0 0,0 0 0,1 0 0,-1 0 0,0 1 0,-1-1 0,1 0 0,0 0 0,-1 1 0,1-1 0,0 3 0,0 10 0,0-1 0,0 0 0,-2 0 0,-1 16 0,0-4 0,1 6 0,-2 1 0,3 1 0,0 0 0,2 0 0,7 36 0,-3-40 0,2 56 0,-5-38 0,16 49 0,-16-78 0,-2-16 0,-1 1 0,1-1 0,-1 1 0,1-1 0,-1 1 0,0-1 0,-1 7 0,1-9 0,-1 0 0,1 0 0,-1 0 0,0 0 0,1 0 0,-1 0 0,0 0 0,1 0 0,-1 0 0,0 0 0,0-1 0,0 1 0,0 0 0,0-1 0,0 1 0,0 0 0,0-1 0,0 1 0,0-1 0,0 0 0,0 1 0,0-1 0,0 0 0,0 1 0,0-1 0,-1 0 0,1 0 0,-2 0 0,-143-1 0,57-2 0,-3792 3 0,3857-1 0,0-2 0,-41-9 0,38 6 0,25 6 0,-8-2 0,0 0 0,0 0 0,0-1 0,0 0 0,1 0 0,-1-1 0,1-1 0,-16-9 0,8-1 0,11 10 0,-1 0 0,1-1 0,-7-9 0,-8-7 0,18 20 0,0-1 0,-1 0 0,2 0 0,-1-1 0,0 1 0,1-1 0,-1 1 0,1-1 0,0 0 0,-2-6 0,-4-18 0,2 0 0,1 0 0,-2-37 0,5-87 0,2 105 0,0 41 0,0 1 0,0-1 0,1 1 0,0-1 0,2-8 0,-3 13 0,1 0 0,-1 0 0,0 0 0,1 0 0,0 0 0,-1 0 0,1 0 0,0 0 0,-1 0 0,1 0 0,0 0 0,0 0 0,0 0 0,0 0 0,0 1 0,0-1 0,0 0 0,0 1 0,0-1 0,0 1 0,0-1 0,1 1 0,-1 0 0,0-1 0,0 1 0,0 0 0,1 0 0,-1 0 0,0 0 0,0 0 0,0 0 0,2 0 0,52 7 0,-26-3 0,1-1 0,-1-1 0,0-1 0,49-6 0,0-8 0,-14 1 0,118-7 0,-65 8 0,4 0 0,296 11 0,-376 4 0,-39-4 0,0 1 0,-1-1 0,1 1 0,-1-1 0,1 1 0,-1-1 0,0 1 0,1 0 0,-1 0 0,3 1 0,-4-1 0,0-1 0,1 0 0,-1 1 0,0-1 0,0 1 0,0-1 0,1 0 0,-1 1 0,0-1 0,0 1 0,0-1 0,0 1 0,0-1 0,0 1 0,0-1 0,0 1 0,0-1 0,0 0 0,0 1 0,0-1 0,0 1 0,-1-1 0,1 1 0,0-1 0,0 1 0,0-1 0,-1 0 0,1 1 0,0-1 0,0 0 0,-1 1 0,1-1 0,0 0 0,-1 1 0,0 0 0,-6 5 0,-1-1 0,-1 1 0,1-1 0,-1 0 0,0-1 0,0 0 0,-16 4 0,13-3 0,-13 4 0,1 2 0,1 1 0,-43 28 0,20-11 0,-2-1 0,-68 28 0,-106 28 0,134-53 0,124-33 0,109-23 0,-23 5 0,-39 7 0,-1 4 0,98 2 0,-29 2 0,432-34 0,-285 3 0,-150 15 0,-64 11 0,-35 6 0,0-3 0,0-1 0,51-17 0,-70 17 0,0 1 0,1 1 0,-1 2 0,1 1 0,0 1 0,38 4 0,-107-1 0,-1 2 0,-59 13 0,-13 2 0,29-10 0,-127 19 0,-53 37 0,165-39 0,83-21 0,1 0 0,-1 0 0,-14 8 0,29-11 0,1 0 0,-1 0 0,1 0 0,-1-1 0,1 1 0,-1 0 0,1-1 0,0 1 0,-1-1 0,4 1 0,-4-1 0,26 7 0,0-2 0,1-2 0,28 2 0,85-6 0,-65 0 0,1548 1 0,-1606-2-21,-1 0 0,0-1 1,0-1-1,0 0 0,0-1 0,-1-1 0,23-12 0,-1 3-1177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16:51:06.022"/>
    </inkml:context>
    <inkml:brush xml:id="br0">
      <inkml:brushProperty name="width" value="0.35" units="cm"/>
      <inkml:brushProperty name="height" value="0.35" units="cm"/>
      <inkml:brushProperty name="color" value="#FFFFFF"/>
    </inkml:brush>
  </inkml:definitions>
  <inkml:trace contextRef="#ctx0" brushRef="#br0">77 307 24575,'28'-22'0,"0"1"0,1 1 0,2 2 0,40-19 0,-50 28 0,0 1 0,0 1 0,42-8 0,2 0 0,-43 9 0,0 1 0,1 2 0,33-2 0,72 6 0,-55 1 0,-25-1 0,0-2 0,73-12 0,-69 6 0,1 3 0,101 4 0,-60 2 0,-44-4 0,-1-2 0,-1-2 0,56-13 0,-63 11 0,1 2 0,51 0 0,87 7 0,-62 1 0,-13-1 0,118-3 0,-145-9 0,-51 6 0,38-1 0,337 5 0,-193 2 0,-192-2 0,0-1 0,33-7 0,-31 5 0,-1 0 0,25 0 0,422 2 0,-224 4 0,-229-2 0,20 0 0,-1 1 0,52 8 0,-76-8 0,1 1 0,0 0 0,0 0 0,-1 1 0,1 0 0,-1 0 0,0 1 0,0 0 0,0 0 0,0 0 0,-1 1 0,1 0 0,-1 0 0,-1 1 0,10 11 0,-5-2 0,0 1 0,-2 0 0,0 0 0,0 0 0,-2 1 0,0 0 0,-1 1 0,0-1 0,-2 1 0,0 0 0,-1 0 0,-1 30 0,0-29 0,1 0 0,6 28 0,-4-26 0,3 38 0,-4-27 0,6 37 0,-4-39 0,3 50 0,-7-55 0,-1 32 0,0-54 0,0 0 0,0 0 0,-1 0 0,1 1 0,-1-1 0,0 0 0,0 0 0,0 0 0,-1 0 0,1 0 0,-1-1 0,1 1 0,-4 4 0,3-6 0,0 1 0,0-1 0,0 0 0,0 0 0,0 0 0,-1 0 0,1 0 0,0 0 0,0-1 0,-1 1 0,1-1 0,0 0 0,-1 1 0,1-1 0,0 0 0,-1 0 0,-2-1 0,-48-9 0,23 3 0,-42 1 0,-126 5 0,89 3 0,-786-2 0,878 1 0,0 1 0,-33 7 0,32-5 0,-1 0 0,-23 0 0,-56 7 0,12 0 0,-153-10 0,-1 0 0,147 11 0,58-7 0,-46 1 0,-248-7 0,306 3 0,1 0 0,-30 7 0,28-4 0,-42 2 0,-399-6 0,223-2 0,167 2 0,-84-3 0,141-1 0,0 0 0,1-1 0,-28-11 0,-24-6 0,45 14 0,-1-1 0,2-1 0,-29-16 0,38 18 0,5 3 0,-79-35 0,-8 0 0,93 38 0,0-1 0,0 1 0,0-1 0,1 0 0,-1 0 0,0 0 0,1-1 0,-1 1 0,1 0 0,0-1 0,0 0 0,0 1 0,0-1 0,0 0 0,1 0 0,-1 0 0,1 0 0,0 0 0,0-1 0,0 1 0,0 0 0,0 0 0,1-1 0,0 1 0,-1-6 0,1-1 0,0 0 0,1-1 0,-1 1 0,2 0 0,0 0 0,0 0 0,5-12 0,-7 19 0,1 1 0,0 0 0,-1 0 0,1-1 0,0 1 0,1 0 0,-1 0 0,0 0 0,1 0 0,-1 0 0,1 0 0,-1 1 0,1-1 0,0 0 0,0 1 0,0-1 0,0 1 0,0 0 0,0 0 0,0-1 0,0 1 0,1 1 0,-1-1 0,0 0 0,1 1 0,-1-1 0,0 1 0,5-1 0,1 2 0,-1 0 0,1 1 0,-1-1 0,0 1 0,0 1 0,0 0 0,0 0 0,7 4 0,4 1 0,1-1 0,0 0 0,0-1 0,1-1 0,0-1 0,33 2 0,125-4 0,-113-3 0,969 0 0,-587 1 0,-411-1 0,49-10 0,15 0 0,-66 9 0,-6 2 0,1-2 0,45-9 0,-37 5 0,0 2 0,0 2 0,72 4 0,-30-1 0,-20 0 0,-21 1 0,0-2 0,0-2 0,46-8 0,-30 2 0,1 3 0,0 1 0,59 6 0,-41-2 0,-59 0 0,0-2 0,0 0 0,19-5 0,-16 3 0,31-4 0,237 6 0,-146 4 0,-133-2-105,1 0 0,-1 1 0,1-1 0,-1 2 0,0-1 0,0 1 0,1 0 0,-1 0 0,0 1 0,-1-1 0,1 1 0,9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702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customXml" Target="../ink/ink4.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74"/>
            <a:ext cx="5486400" cy="8229600"/>
          </a:xfrm>
          <a:prstGeom prst="rect">
            <a:avLst/>
          </a:prstGeom>
        </p:spPr>
      </p:pic>
      <p:sp>
        <p:nvSpPr>
          <p:cNvPr id="3" name="Text 0"/>
          <p:cNvSpPr/>
          <p:nvPr/>
        </p:nvSpPr>
        <p:spPr>
          <a:xfrm>
            <a:off x="6280190" y="1262420"/>
            <a:ext cx="7556421" cy="3912870"/>
          </a:xfrm>
          <a:prstGeom prst="rect">
            <a:avLst/>
          </a:prstGeom>
          <a:noFill/>
          <a:ln/>
        </p:spPr>
        <p:txBody>
          <a:bodyPr wrap="square" lIns="0" tIns="0" rIns="0" bIns="0" rtlCol="0" anchor="t"/>
          <a:lstStyle/>
          <a:p>
            <a:pPr marL="0" indent="0">
              <a:lnSpc>
                <a:spcPts val="7700"/>
              </a:lnSpc>
              <a:buNone/>
            </a:pPr>
            <a:r>
              <a:rPr lang="en-US" sz="6150" b="1" dirty="0">
                <a:solidFill>
                  <a:srgbClr val="3B4540"/>
                </a:solidFill>
                <a:latin typeface="Fraunces Extra Bold" pitchFamily="34" charset="0"/>
                <a:ea typeface="Fraunces Extra Bold" pitchFamily="34" charset="-122"/>
                <a:cs typeface="Fraunces Extra Bold" pitchFamily="34" charset="-120"/>
              </a:rPr>
              <a:t>Robot Arm Control: Implementing an Intelligent Agent</a:t>
            </a:r>
            <a:endParaRPr lang="en-US" sz="6150" dirty="0"/>
          </a:p>
        </p:txBody>
      </p:sp>
      <p:sp>
        <p:nvSpPr>
          <p:cNvPr id="4" name="Text 1"/>
          <p:cNvSpPr/>
          <p:nvPr/>
        </p:nvSpPr>
        <p:spPr>
          <a:xfrm>
            <a:off x="6280190" y="551545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Myanmar Text" panose="020B0502040204020203" pitchFamily="34" charset="0"/>
                <a:ea typeface="Nobile" pitchFamily="34" charset="-122"/>
                <a:cs typeface="Myanmar Text" panose="020B0502040204020203" pitchFamily="34" charset="0"/>
              </a:rPr>
              <a:t>This presentation explores the development of an intelligent agent to control  a  robotic arm. The agent will be designed to perform a pick-and-place task, involving object recognition, motion planning, and closed-loop control.</a:t>
            </a:r>
            <a:endParaRPr lang="en-US" sz="1750" dirty="0">
              <a:latin typeface="Myanmar Text" panose="020B0502040204020203" pitchFamily="34" charset="0"/>
              <a:cs typeface="Myanmar Text" panose="020B05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C5C44E7-AF48-16C0-3055-D351B6105427}"/>
                  </a:ext>
                </a:extLst>
              </p14:cNvPr>
              <p14:cNvContentPartPr/>
              <p14:nvPr/>
            </p14:nvContentPartPr>
            <p14:xfrm>
              <a:off x="12877467" y="7760280"/>
              <a:ext cx="1571040" cy="318600"/>
            </p14:xfrm>
          </p:contentPart>
        </mc:Choice>
        <mc:Fallback xmlns="">
          <p:pic>
            <p:nvPicPr>
              <p:cNvPr id="6" name="Ink 5">
                <a:extLst>
                  <a:ext uri="{FF2B5EF4-FFF2-40B4-BE49-F238E27FC236}">
                    <a16:creationId xmlns:a16="http://schemas.microsoft.com/office/drawing/2014/main" id="{FC5C44E7-AF48-16C0-3055-D351B6105427}"/>
                  </a:ext>
                </a:extLst>
              </p:cNvPr>
              <p:cNvPicPr/>
              <p:nvPr/>
            </p:nvPicPr>
            <p:blipFill>
              <a:blip r:embed="rId5"/>
              <a:stretch>
                <a:fillRect/>
              </a:stretch>
            </p:blipFill>
            <p:spPr>
              <a:xfrm>
                <a:off x="12814467" y="7697640"/>
                <a:ext cx="1696680" cy="4442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Conclusion and Future Developments</a:t>
            </a:r>
            <a:endParaRPr lang="en-US" sz="4450" dirty="0"/>
          </a:p>
        </p:txBody>
      </p:sp>
      <p:sp>
        <p:nvSpPr>
          <p:cNvPr id="4" name="Text 1"/>
          <p:cNvSpPr/>
          <p:nvPr/>
        </p:nvSpPr>
        <p:spPr>
          <a:xfrm>
            <a:off x="793790" y="4076719"/>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The development of an intelligent agent for controlling a robot arm is an active area of research. Future advancements in areas like machine learning,  sensor technology, and computational power will enable the development of even more sophisticated and capable robotic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4038"/>
            <a:ext cx="10760393"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Introduction to Robotic Arm Systems</a:t>
            </a:r>
            <a:endParaRPr lang="en-US" sz="4450" dirty="0"/>
          </a:p>
        </p:txBody>
      </p:sp>
      <p:sp>
        <p:nvSpPr>
          <p:cNvPr id="3" name="Shape 1"/>
          <p:cNvSpPr/>
          <p:nvPr/>
        </p:nvSpPr>
        <p:spPr>
          <a:xfrm>
            <a:off x="793790" y="3128129"/>
            <a:ext cx="510302" cy="510302"/>
          </a:xfrm>
          <a:prstGeom prst="roundRect">
            <a:avLst>
              <a:gd name="adj" fmla="val 40005"/>
            </a:avLst>
          </a:prstGeom>
          <a:solidFill>
            <a:srgbClr val="E8F3E8"/>
          </a:solidFill>
          <a:ln/>
        </p:spPr>
        <p:txBody>
          <a:bodyPr/>
          <a:lstStyle/>
          <a:p>
            <a:endParaRPr lang="en-IN"/>
          </a:p>
        </p:txBody>
      </p:sp>
      <p:sp>
        <p:nvSpPr>
          <p:cNvPr id="4" name="Text 2"/>
          <p:cNvSpPr/>
          <p:nvPr/>
        </p:nvSpPr>
        <p:spPr>
          <a:xfrm>
            <a:off x="964049" y="3213140"/>
            <a:ext cx="169783"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5" name="Text 3"/>
          <p:cNvSpPr/>
          <p:nvPr/>
        </p:nvSpPr>
        <p:spPr>
          <a:xfrm>
            <a:off x="1530906" y="3128129"/>
            <a:ext cx="3112770"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Articulated Structure</a:t>
            </a:r>
            <a:endParaRPr lang="en-US" sz="2200" dirty="0"/>
          </a:p>
        </p:txBody>
      </p:sp>
      <p:sp>
        <p:nvSpPr>
          <p:cNvPr id="6" name="Text 4"/>
          <p:cNvSpPr/>
          <p:nvPr/>
        </p:nvSpPr>
        <p:spPr>
          <a:xfrm>
            <a:off x="1530906" y="3618548"/>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Robotic arms consist of a series of links connected by joints, enabling them to reach various positions and orientations.</a:t>
            </a:r>
            <a:endParaRPr lang="en-US" sz="1750" dirty="0"/>
          </a:p>
        </p:txBody>
      </p:sp>
      <p:sp>
        <p:nvSpPr>
          <p:cNvPr id="7" name="Shape 5"/>
          <p:cNvSpPr/>
          <p:nvPr/>
        </p:nvSpPr>
        <p:spPr>
          <a:xfrm>
            <a:off x="5216962" y="3128129"/>
            <a:ext cx="510302" cy="510302"/>
          </a:xfrm>
          <a:prstGeom prst="roundRect">
            <a:avLst>
              <a:gd name="adj" fmla="val 40005"/>
            </a:avLst>
          </a:prstGeom>
          <a:solidFill>
            <a:srgbClr val="E8F3E8"/>
          </a:solidFill>
          <a:ln/>
        </p:spPr>
        <p:txBody>
          <a:bodyPr/>
          <a:lstStyle/>
          <a:p>
            <a:endParaRPr lang="en-IN"/>
          </a:p>
        </p:txBody>
      </p:sp>
      <p:sp>
        <p:nvSpPr>
          <p:cNvPr id="8" name="Text 6"/>
          <p:cNvSpPr/>
          <p:nvPr/>
        </p:nvSpPr>
        <p:spPr>
          <a:xfrm>
            <a:off x="5360908" y="3213140"/>
            <a:ext cx="222409"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9" name="Text 7"/>
          <p:cNvSpPr/>
          <p:nvPr/>
        </p:nvSpPr>
        <p:spPr>
          <a:xfrm>
            <a:off x="5954078" y="3128129"/>
            <a:ext cx="3237548"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Actuators and Sensors</a:t>
            </a:r>
            <a:endParaRPr lang="en-US" sz="2200" dirty="0"/>
          </a:p>
        </p:txBody>
      </p:sp>
      <p:sp>
        <p:nvSpPr>
          <p:cNvPr id="10" name="Text 8"/>
          <p:cNvSpPr/>
          <p:nvPr/>
        </p:nvSpPr>
        <p:spPr>
          <a:xfrm>
            <a:off x="5954078" y="3618548"/>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Motors drive the joints, while sensors like cameras and tactile sensors provide feedback about the environment.</a:t>
            </a:r>
            <a:endParaRPr lang="en-US" sz="1750" dirty="0"/>
          </a:p>
        </p:txBody>
      </p:sp>
      <p:sp>
        <p:nvSpPr>
          <p:cNvPr id="11" name="Shape 9"/>
          <p:cNvSpPr/>
          <p:nvPr/>
        </p:nvSpPr>
        <p:spPr>
          <a:xfrm>
            <a:off x="9640133" y="3128129"/>
            <a:ext cx="510302" cy="510302"/>
          </a:xfrm>
          <a:prstGeom prst="roundRect">
            <a:avLst>
              <a:gd name="adj" fmla="val 40005"/>
            </a:avLst>
          </a:prstGeom>
          <a:solidFill>
            <a:srgbClr val="E8F3E8"/>
          </a:solidFill>
          <a:ln/>
        </p:spPr>
        <p:txBody>
          <a:bodyPr/>
          <a:lstStyle/>
          <a:p>
            <a:endParaRPr lang="en-IN"/>
          </a:p>
        </p:txBody>
      </p:sp>
      <p:sp>
        <p:nvSpPr>
          <p:cNvPr id="12" name="Text 10"/>
          <p:cNvSpPr/>
          <p:nvPr/>
        </p:nvSpPr>
        <p:spPr>
          <a:xfrm>
            <a:off x="9792533" y="3213140"/>
            <a:ext cx="205502"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3" name="Text 11"/>
          <p:cNvSpPr/>
          <p:nvPr/>
        </p:nvSpPr>
        <p:spPr>
          <a:xfrm>
            <a:off x="10377249" y="31281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End Effectors</a:t>
            </a:r>
            <a:endParaRPr lang="en-US" sz="2200" dirty="0"/>
          </a:p>
        </p:txBody>
      </p:sp>
      <p:sp>
        <p:nvSpPr>
          <p:cNvPr id="14" name="Text 12"/>
          <p:cNvSpPr/>
          <p:nvPr/>
        </p:nvSpPr>
        <p:spPr>
          <a:xfrm>
            <a:off x="10377249" y="3618548"/>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The end effector is the tool at the arm's tip, designed for specific tasks like grasping, welding, or painting.</a:t>
            </a:r>
            <a:endParaRPr lang="en-US" sz="1750" dirty="0"/>
          </a:p>
        </p:txBody>
      </p:sp>
      <p:sp>
        <p:nvSpPr>
          <p:cNvPr id="15" name="Shape 13"/>
          <p:cNvSpPr/>
          <p:nvPr/>
        </p:nvSpPr>
        <p:spPr>
          <a:xfrm>
            <a:off x="793790" y="5552123"/>
            <a:ext cx="510302" cy="510302"/>
          </a:xfrm>
          <a:prstGeom prst="roundRect">
            <a:avLst>
              <a:gd name="adj" fmla="val 40005"/>
            </a:avLst>
          </a:prstGeom>
          <a:solidFill>
            <a:srgbClr val="E8F3E8"/>
          </a:solidFill>
          <a:ln/>
        </p:spPr>
        <p:txBody>
          <a:bodyPr/>
          <a:lstStyle/>
          <a:p>
            <a:endParaRPr lang="en-IN"/>
          </a:p>
        </p:txBody>
      </p:sp>
      <p:sp>
        <p:nvSpPr>
          <p:cNvPr id="16" name="Text 14"/>
          <p:cNvSpPr/>
          <p:nvPr/>
        </p:nvSpPr>
        <p:spPr>
          <a:xfrm>
            <a:off x="933331" y="5637133"/>
            <a:ext cx="231219"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4</a:t>
            </a:r>
            <a:endParaRPr lang="en-US" sz="2650" dirty="0"/>
          </a:p>
        </p:txBody>
      </p:sp>
      <p:sp>
        <p:nvSpPr>
          <p:cNvPr id="17" name="Text 15"/>
          <p:cNvSpPr/>
          <p:nvPr/>
        </p:nvSpPr>
        <p:spPr>
          <a:xfrm>
            <a:off x="1530906" y="555212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Applications</a:t>
            </a:r>
            <a:endParaRPr lang="en-US" sz="2200" dirty="0"/>
          </a:p>
        </p:txBody>
      </p:sp>
      <p:sp>
        <p:nvSpPr>
          <p:cNvPr id="18" name="Text 16"/>
          <p:cNvSpPr/>
          <p:nvPr/>
        </p:nvSpPr>
        <p:spPr>
          <a:xfrm>
            <a:off x="1530906" y="6042541"/>
            <a:ext cx="12305705"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Robotic arms are widely used in manufacturing, assembly, healthcare, and research.</a:t>
            </a:r>
            <a:endParaRPr lang="en-US" sz="1750" dirty="0"/>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E509A4A3-F231-35D5-AA7F-00489EF99E3D}"/>
                  </a:ext>
                </a:extLst>
              </p14:cNvPr>
              <p14:cNvContentPartPr/>
              <p14:nvPr/>
            </p14:nvContentPartPr>
            <p14:xfrm>
              <a:off x="12844347" y="7779720"/>
              <a:ext cx="1613160" cy="282240"/>
            </p14:xfrm>
          </p:contentPart>
        </mc:Choice>
        <mc:Fallback xmlns="">
          <p:pic>
            <p:nvPicPr>
              <p:cNvPr id="19" name="Ink 18">
                <a:extLst>
                  <a:ext uri="{FF2B5EF4-FFF2-40B4-BE49-F238E27FC236}">
                    <a16:creationId xmlns:a16="http://schemas.microsoft.com/office/drawing/2014/main" id="{E509A4A3-F231-35D5-AA7F-00489EF99E3D}"/>
                  </a:ext>
                </a:extLst>
              </p:cNvPr>
              <p:cNvPicPr/>
              <p:nvPr/>
            </p:nvPicPr>
            <p:blipFill>
              <a:blip r:embed="rId4"/>
              <a:stretch>
                <a:fillRect/>
              </a:stretch>
            </p:blipFill>
            <p:spPr>
              <a:xfrm>
                <a:off x="12781707" y="7717080"/>
                <a:ext cx="1738800" cy="4078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8188" y="758309"/>
            <a:ext cx="7667625" cy="1318260"/>
          </a:xfrm>
          <a:prstGeom prst="rect">
            <a:avLst/>
          </a:prstGeom>
          <a:noFill/>
          <a:ln/>
        </p:spPr>
        <p:txBody>
          <a:bodyPr wrap="square" lIns="0" tIns="0" rIns="0" bIns="0" rtlCol="0" anchor="t"/>
          <a:lstStyle/>
          <a:p>
            <a:pPr marL="0" indent="0">
              <a:lnSpc>
                <a:spcPts val="5150"/>
              </a:lnSpc>
              <a:buNone/>
            </a:pPr>
            <a:r>
              <a:rPr lang="en-US" sz="4150" b="1" dirty="0">
                <a:solidFill>
                  <a:srgbClr val="3B4540"/>
                </a:solidFill>
                <a:latin typeface="Fraunces Extra Bold" pitchFamily="34" charset="0"/>
                <a:ea typeface="Fraunces Extra Bold" pitchFamily="34" charset="-122"/>
                <a:cs typeface="Fraunces Extra Bold" pitchFamily="34" charset="-120"/>
              </a:rPr>
              <a:t>Defining the Task: Pick and Place Objects</a:t>
            </a:r>
            <a:endParaRPr lang="en-US" sz="4150" dirty="0"/>
          </a:p>
        </p:txBody>
      </p:sp>
      <p:sp>
        <p:nvSpPr>
          <p:cNvPr id="4" name="Shape 1"/>
          <p:cNvSpPr/>
          <p:nvPr/>
        </p:nvSpPr>
        <p:spPr>
          <a:xfrm>
            <a:off x="1043107" y="2392918"/>
            <a:ext cx="22860" cy="5078373"/>
          </a:xfrm>
          <a:prstGeom prst="roundRect">
            <a:avLst>
              <a:gd name="adj" fmla="val 830380"/>
            </a:avLst>
          </a:prstGeom>
          <a:solidFill>
            <a:srgbClr val="CED9CE"/>
          </a:solidFill>
          <a:ln/>
        </p:spPr>
        <p:txBody>
          <a:bodyPr/>
          <a:lstStyle/>
          <a:p>
            <a:endParaRPr lang="en-IN"/>
          </a:p>
        </p:txBody>
      </p:sp>
      <p:sp>
        <p:nvSpPr>
          <p:cNvPr id="5" name="Shape 2"/>
          <p:cNvSpPr/>
          <p:nvPr/>
        </p:nvSpPr>
        <p:spPr>
          <a:xfrm>
            <a:off x="1268909" y="2855833"/>
            <a:ext cx="738188" cy="22860"/>
          </a:xfrm>
          <a:prstGeom prst="roundRect">
            <a:avLst>
              <a:gd name="adj" fmla="val 830380"/>
            </a:avLst>
          </a:prstGeom>
          <a:solidFill>
            <a:srgbClr val="CED9CE"/>
          </a:solidFill>
          <a:ln/>
        </p:spPr>
        <p:txBody>
          <a:bodyPr/>
          <a:lstStyle/>
          <a:p>
            <a:endParaRPr lang="en-IN"/>
          </a:p>
        </p:txBody>
      </p:sp>
      <p:sp>
        <p:nvSpPr>
          <p:cNvPr id="6" name="Shape 3"/>
          <p:cNvSpPr/>
          <p:nvPr/>
        </p:nvSpPr>
        <p:spPr>
          <a:xfrm>
            <a:off x="817305" y="2630091"/>
            <a:ext cx="474464" cy="474464"/>
          </a:xfrm>
          <a:prstGeom prst="roundRect">
            <a:avLst>
              <a:gd name="adj" fmla="val 40008"/>
            </a:avLst>
          </a:prstGeom>
          <a:solidFill>
            <a:srgbClr val="E8F3E8"/>
          </a:solidFill>
          <a:ln/>
        </p:spPr>
        <p:txBody>
          <a:bodyPr/>
          <a:lstStyle/>
          <a:p>
            <a:endParaRPr lang="en-IN"/>
          </a:p>
        </p:txBody>
      </p:sp>
      <p:sp>
        <p:nvSpPr>
          <p:cNvPr id="7" name="Text 4"/>
          <p:cNvSpPr/>
          <p:nvPr/>
        </p:nvSpPr>
        <p:spPr>
          <a:xfrm>
            <a:off x="975539" y="2709148"/>
            <a:ext cx="157877" cy="316349"/>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1</a:t>
            </a:r>
            <a:endParaRPr lang="en-US" sz="2450" dirty="0"/>
          </a:p>
        </p:txBody>
      </p:sp>
      <p:sp>
        <p:nvSpPr>
          <p:cNvPr id="8" name="Text 5"/>
          <p:cNvSpPr/>
          <p:nvPr/>
        </p:nvSpPr>
        <p:spPr>
          <a:xfrm>
            <a:off x="2214563" y="2603778"/>
            <a:ext cx="2786420" cy="329446"/>
          </a:xfrm>
          <a:prstGeom prst="rect">
            <a:avLst/>
          </a:prstGeom>
          <a:noFill/>
          <a:ln/>
        </p:spPr>
        <p:txBody>
          <a:bodyPr wrap="none" lIns="0" tIns="0" rIns="0" bIns="0" rtlCol="0" anchor="t"/>
          <a:lstStyle/>
          <a:p>
            <a:pPr marL="0" indent="0" algn="l">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Object Identification</a:t>
            </a:r>
            <a:endParaRPr lang="en-US" sz="2050" dirty="0"/>
          </a:p>
        </p:txBody>
      </p:sp>
      <p:sp>
        <p:nvSpPr>
          <p:cNvPr id="9" name="Text 6"/>
          <p:cNvSpPr/>
          <p:nvPr/>
        </p:nvSpPr>
        <p:spPr>
          <a:xfrm>
            <a:off x="2214563" y="3059668"/>
            <a:ext cx="6191250" cy="674608"/>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The agent needs to accurately identify the object to be picked up, its location, and orientation.</a:t>
            </a:r>
            <a:endParaRPr lang="en-US" sz="1650" dirty="0"/>
          </a:p>
        </p:txBody>
      </p:sp>
      <p:sp>
        <p:nvSpPr>
          <p:cNvPr id="10" name="Shape 7"/>
          <p:cNvSpPr/>
          <p:nvPr/>
        </p:nvSpPr>
        <p:spPr>
          <a:xfrm>
            <a:off x="1268909" y="4618911"/>
            <a:ext cx="738188" cy="22860"/>
          </a:xfrm>
          <a:prstGeom prst="roundRect">
            <a:avLst>
              <a:gd name="adj" fmla="val 830380"/>
            </a:avLst>
          </a:prstGeom>
          <a:solidFill>
            <a:srgbClr val="CED9CE"/>
          </a:solidFill>
          <a:ln/>
        </p:spPr>
        <p:txBody>
          <a:bodyPr/>
          <a:lstStyle/>
          <a:p>
            <a:endParaRPr lang="en-IN"/>
          </a:p>
        </p:txBody>
      </p:sp>
      <p:sp>
        <p:nvSpPr>
          <p:cNvPr id="11" name="Shape 8"/>
          <p:cNvSpPr/>
          <p:nvPr/>
        </p:nvSpPr>
        <p:spPr>
          <a:xfrm>
            <a:off x="817305" y="4393168"/>
            <a:ext cx="474464" cy="474464"/>
          </a:xfrm>
          <a:prstGeom prst="roundRect">
            <a:avLst>
              <a:gd name="adj" fmla="val 40008"/>
            </a:avLst>
          </a:prstGeom>
          <a:solidFill>
            <a:srgbClr val="E8F3E8"/>
          </a:solidFill>
          <a:ln/>
        </p:spPr>
        <p:txBody>
          <a:bodyPr/>
          <a:lstStyle/>
          <a:p>
            <a:endParaRPr lang="en-IN"/>
          </a:p>
        </p:txBody>
      </p:sp>
      <p:sp>
        <p:nvSpPr>
          <p:cNvPr id="12" name="Text 9"/>
          <p:cNvSpPr/>
          <p:nvPr/>
        </p:nvSpPr>
        <p:spPr>
          <a:xfrm>
            <a:off x="951131" y="4472226"/>
            <a:ext cx="206693" cy="316349"/>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2</a:t>
            </a:r>
            <a:endParaRPr lang="en-US" sz="2450" dirty="0"/>
          </a:p>
        </p:txBody>
      </p:sp>
      <p:sp>
        <p:nvSpPr>
          <p:cNvPr id="13" name="Text 10"/>
          <p:cNvSpPr/>
          <p:nvPr/>
        </p:nvSpPr>
        <p:spPr>
          <a:xfrm>
            <a:off x="2214563" y="4366855"/>
            <a:ext cx="2636401" cy="329446"/>
          </a:xfrm>
          <a:prstGeom prst="rect">
            <a:avLst/>
          </a:prstGeom>
          <a:noFill/>
          <a:ln/>
        </p:spPr>
        <p:txBody>
          <a:bodyPr wrap="none" lIns="0" tIns="0" rIns="0" bIns="0" rtlCol="0" anchor="t"/>
          <a:lstStyle/>
          <a:p>
            <a:pPr marL="0" indent="0" algn="l">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Motion Planning</a:t>
            </a:r>
            <a:endParaRPr lang="en-US" sz="2050" dirty="0"/>
          </a:p>
        </p:txBody>
      </p:sp>
      <p:sp>
        <p:nvSpPr>
          <p:cNvPr id="14" name="Text 11"/>
          <p:cNvSpPr/>
          <p:nvPr/>
        </p:nvSpPr>
        <p:spPr>
          <a:xfrm>
            <a:off x="2214563" y="4822746"/>
            <a:ext cx="6191250" cy="674608"/>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The agent must plan a safe and efficient trajectory for the arm to  reach the object and place it at the target location.</a:t>
            </a:r>
            <a:endParaRPr lang="en-US" sz="1650" dirty="0"/>
          </a:p>
        </p:txBody>
      </p:sp>
      <p:sp>
        <p:nvSpPr>
          <p:cNvPr id="15" name="Shape 12"/>
          <p:cNvSpPr/>
          <p:nvPr/>
        </p:nvSpPr>
        <p:spPr>
          <a:xfrm>
            <a:off x="1268909" y="6381988"/>
            <a:ext cx="738188" cy="22860"/>
          </a:xfrm>
          <a:prstGeom prst="roundRect">
            <a:avLst>
              <a:gd name="adj" fmla="val 830380"/>
            </a:avLst>
          </a:prstGeom>
          <a:solidFill>
            <a:srgbClr val="CED9CE"/>
          </a:solidFill>
          <a:ln/>
        </p:spPr>
        <p:txBody>
          <a:bodyPr/>
          <a:lstStyle/>
          <a:p>
            <a:endParaRPr lang="en-IN"/>
          </a:p>
        </p:txBody>
      </p:sp>
      <p:sp>
        <p:nvSpPr>
          <p:cNvPr id="16" name="Shape 13"/>
          <p:cNvSpPr/>
          <p:nvPr/>
        </p:nvSpPr>
        <p:spPr>
          <a:xfrm>
            <a:off x="817305" y="6156246"/>
            <a:ext cx="474464" cy="474464"/>
          </a:xfrm>
          <a:prstGeom prst="roundRect">
            <a:avLst>
              <a:gd name="adj" fmla="val 40008"/>
            </a:avLst>
          </a:prstGeom>
          <a:solidFill>
            <a:srgbClr val="E8F3E8"/>
          </a:solidFill>
          <a:ln/>
        </p:spPr>
        <p:txBody>
          <a:bodyPr/>
          <a:lstStyle/>
          <a:p>
            <a:endParaRPr lang="en-IN"/>
          </a:p>
        </p:txBody>
      </p:sp>
      <p:sp>
        <p:nvSpPr>
          <p:cNvPr id="17" name="Text 14"/>
          <p:cNvSpPr/>
          <p:nvPr/>
        </p:nvSpPr>
        <p:spPr>
          <a:xfrm>
            <a:off x="958989" y="6235303"/>
            <a:ext cx="191095" cy="316349"/>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3</a:t>
            </a:r>
            <a:endParaRPr lang="en-US" sz="2450" dirty="0"/>
          </a:p>
        </p:txBody>
      </p:sp>
      <p:sp>
        <p:nvSpPr>
          <p:cNvPr id="18" name="Text 15"/>
          <p:cNvSpPr/>
          <p:nvPr/>
        </p:nvSpPr>
        <p:spPr>
          <a:xfrm>
            <a:off x="2214563" y="6129933"/>
            <a:ext cx="3274576" cy="329446"/>
          </a:xfrm>
          <a:prstGeom prst="rect">
            <a:avLst/>
          </a:prstGeom>
          <a:noFill/>
          <a:ln/>
        </p:spPr>
        <p:txBody>
          <a:bodyPr wrap="none" lIns="0" tIns="0" rIns="0" bIns="0" rtlCol="0" anchor="t"/>
          <a:lstStyle/>
          <a:p>
            <a:pPr marL="0" indent="0" algn="l">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Grasping and Placement</a:t>
            </a:r>
            <a:endParaRPr lang="en-US" sz="2050" dirty="0"/>
          </a:p>
        </p:txBody>
      </p:sp>
      <p:sp>
        <p:nvSpPr>
          <p:cNvPr id="19" name="Text 16"/>
          <p:cNvSpPr/>
          <p:nvPr/>
        </p:nvSpPr>
        <p:spPr>
          <a:xfrm>
            <a:off x="2214563" y="6585823"/>
            <a:ext cx="6191250" cy="674608"/>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The agent must control the arm to grasp the object securely and then release it at the target position without dropping it.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12599670"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Sensing and Perception: Identifying Objects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Vision Systems</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Cameras capture images of the environment, which are then processed by algorithms to detect objects, their shapes, and positions.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Depth Sensors</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Depth sensors provide information about the distance to objects, enabling the agent to understand the 3D layout of the environment.</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Object Recognition</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Machine learning algorithms are trained to recognize objects based on their visual features and classify them into categories.</a:t>
            </a:r>
            <a:endParaRPr lang="en-US" sz="175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DF34802-94DE-6866-8E55-8EF9443E0519}"/>
                  </a:ext>
                </a:extLst>
              </p14:cNvPr>
              <p14:cNvContentPartPr/>
              <p14:nvPr/>
            </p14:nvContentPartPr>
            <p14:xfrm>
              <a:off x="12860547" y="7746240"/>
              <a:ext cx="1686960" cy="375840"/>
            </p14:xfrm>
          </p:contentPart>
        </mc:Choice>
        <mc:Fallback xmlns="">
          <p:pic>
            <p:nvPicPr>
              <p:cNvPr id="9" name="Ink 8">
                <a:extLst>
                  <a:ext uri="{FF2B5EF4-FFF2-40B4-BE49-F238E27FC236}">
                    <a16:creationId xmlns:a16="http://schemas.microsoft.com/office/drawing/2014/main" id="{ADF34802-94DE-6866-8E55-8EF9443E0519}"/>
                  </a:ext>
                </a:extLst>
              </p:cNvPr>
              <p:cNvPicPr/>
              <p:nvPr/>
            </p:nvPicPr>
            <p:blipFill>
              <a:blip r:embed="rId4"/>
              <a:stretch>
                <a:fillRect/>
              </a:stretch>
            </p:blipFill>
            <p:spPr>
              <a:xfrm>
                <a:off x="12797907" y="7683240"/>
                <a:ext cx="1812600" cy="5014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3657" y="537448"/>
            <a:ext cx="11178897" cy="610433"/>
          </a:xfrm>
          <a:prstGeom prst="rect">
            <a:avLst/>
          </a:prstGeom>
          <a:noFill/>
          <a:ln/>
        </p:spPr>
        <p:txBody>
          <a:bodyPr wrap="none" lIns="0" tIns="0" rIns="0" bIns="0" rtlCol="0" anchor="t"/>
          <a:lstStyle/>
          <a:p>
            <a:pPr marL="0" indent="0">
              <a:lnSpc>
                <a:spcPts val="4800"/>
              </a:lnSpc>
              <a:buNone/>
            </a:pPr>
            <a:r>
              <a:rPr lang="en-US" sz="3800" b="1" dirty="0">
                <a:solidFill>
                  <a:srgbClr val="3B4540"/>
                </a:solidFill>
                <a:latin typeface="Fraunces Extra Bold" pitchFamily="34" charset="0"/>
                <a:ea typeface="Fraunces Extra Bold" pitchFamily="34" charset="-122"/>
                <a:cs typeface="Fraunces Extra Bold" pitchFamily="34" charset="-120"/>
              </a:rPr>
              <a:t>Motion Planning: Calculating Arm Movement</a:t>
            </a:r>
            <a:endParaRPr lang="en-US" sz="3800" dirty="0"/>
          </a:p>
        </p:txBody>
      </p:sp>
      <p:pic>
        <p:nvPicPr>
          <p:cNvPr id="3" name="Image 0" descr="preencoded.png"/>
          <p:cNvPicPr>
            <a:picLocks noChangeAspect="1"/>
          </p:cNvPicPr>
          <p:nvPr/>
        </p:nvPicPr>
        <p:blipFill>
          <a:blip r:embed="rId3"/>
          <a:stretch>
            <a:fillRect/>
          </a:stretch>
        </p:blipFill>
        <p:spPr>
          <a:xfrm>
            <a:off x="683657" y="1440894"/>
            <a:ext cx="976670" cy="1562814"/>
          </a:xfrm>
          <a:prstGeom prst="rect">
            <a:avLst/>
          </a:prstGeom>
        </p:spPr>
      </p:pic>
      <p:sp>
        <p:nvSpPr>
          <p:cNvPr id="4" name="Text 1"/>
          <p:cNvSpPr/>
          <p:nvPr/>
        </p:nvSpPr>
        <p:spPr>
          <a:xfrm>
            <a:off x="1953339" y="1636157"/>
            <a:ext cx="2441853" cy="305157"/>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Start State</a:t>
            </a:r>
            <a:endParaRPr lang="en-US" sz="1900" dirty="0"/>
          </a:p>
        </p:txBody>
      </p:sp>
      <p:sp>
        <p:nvSpPr>
          <p:cNvPr id="5" name="Text 2"/>
          <p:cNvSpPr/>
          <p:nvPr/>
        </p:nvSpPr>
        <p:spPr>
          <a:xfrm>
            <a:off x="1953339" y="2058472"/>
            <a:ext cx="11993404" cy="312539"/>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The initial position and orientation of the robot arm are defined.</a:t>
            </a:r>
            <a:endParaRPr lang="en-US" sz="1500" dirty="0"/>
          </a:p>
        </p:txBody>
      </p:sp>
      <p:pic>
        <p:nvPicPr>
          <p:cNvPr id="6" name="Image 1" descr="preencoded.png"/>
          <p:cNvPicPr>
            <a:picLocks noChangeAspect="1"/>
          </p:cNvPicPr>
          <p:nvPr/>
        </p:nvPicPr>
        <p:blipFill>
          <a:blip r:embed="rId4"/>
          <a:stretch>
            <a:fillRect/>
          </a:stretch>
        </p:blipFill>
        <p:spPr>
          <a:xfrm>
            <a:off x="683657" y="3003709"/>
            <a:ext cx="976670" cy="1562814"/>
          </a:xfrm>
          <a:prstGeom prst="rect">
            <a:avLst/>
          </a:prstGeom>
        </p:spPr>
      </p:pic>
      <p:sp>
        <p:nvSpPr>
          <p:cNvPr id="7" name="Text 3"/>
          <p:cNvSpPr/>
          <p:nvPr/>
        </p:nvSpPr>
        <p:spPr>
          <a:xfrm>
            <a:off x="1953339" y="3198971"/>
            <a:ext cx="2441853" cy="305157"/>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Goal State</a:t>
            </a:r>
            <a:endParaRPr lang="en-US" sz="1900" dirty="0"/>
          </a:p>
        </p:txBody>
      </p:sp>
      <p:sp>
        <p:nvSpPr>
          <p:cNvPr id="8" name="Text 4"/>
          <p:cNvSpPr/>
          <p:nvPr/>
        </p:nvSpPr>
        <p:spPr>
          <a:xfrm>
            <a:off x="1953339" y="3621286"/>
            <a:ext cx="11993404" cy="312539"/>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The desired position and orientation of the arm at the target location are specified.</a:t>
            </a:r>
            <a:endParaRPr lang="en-US" sz="1500" dirty="0"/>
          </a:p>
        </p:txBody>
      </p:sp>
      <p:pic>
        <p:nvPicPr>
          <p:cNvPr id="9" name="Image 2" descr="preencoded.png"/>
          <p:cNvPicPr>
            <a:picLocks noChangeAspect="1"/>
          </p:cNvPicPr>
          <p:nvPr/>
        </p:nvPicPr>
        <p:blipFill>
          <a:blip r:embed="rId5"/>
          <a:stretch>
            <a:fillRect/>
          </a:stretch>
        </p:blipFill>
        <p:spPr>
          <a:xfrm>
            <a:off x="683657" y="4566523"/>
            <a:ext cx="976670" cy="1562814"/>
          </a:xfrm>
          <a:prstGeom prst="rect">
            <a:avLst/>
          </a:prstGeom>
        </p:spPr>
      </p:pic>
      <p:sp>
        <p:nvSpPr>
          <p:cNvPr id="10" name="Text 5"/>
          <p:cNvSpPr/>
          <p:nvPr/>
        </p:nvSpPr>
        <p:spPr>
          <a:xfrm>
            <a:off x="1953339" y="4761786"/>
            <a:ext cx="2441853" cy="305157"/>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Path Planning</a:t>
            </a:r>
            <a:endParaRPr lang="en-US" sz="1900" dirty="0"/>
          </a:p>
        </p:txBody>
      </p:sp>
      <p:sp>
        <p:nvSpPr>
          <p:cNvPr id="11" name="Text 6"/>
          <p:cNvSpPr/>
          <p:nvPr/>
        </p:nvSpPr>
        <p:spPr>
          <a:xfrm>
            <a:off x="1953339" y="5184100"/>
            <a:ext cx="11993404" cy="625078"/>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Algorithms are used to find a feasible and optimal path for the arm to move from the start to the goal state while avoiding obstacles.</a:t>
            </a:r>
            <a:endParaRPr lang="en-US" sz="1500" dirty="0"/>
          </a:p>
        </p:txBody>
      </p:sp>
      <p:pic>
        <p:nvPicPr>
          <p:cNvPr id="12" name="Image 3" descr="preencoded.png"/>
          <p:cNvPicPr>
            <a:picLocks noChangeAspect="1"/>
          </p:cNvPicPr>
          <p:nvPr/>
        </p:nvPicPr>
        <p:blipFill>
          <a:blip r:embed="rId6"/>
          <a:stretch>
            <a:fillRect/>
          </a:stretch>
        </p:blipFill>
        <p:spPr>
          <a:xfrm>
            <a:off x="683657" y="6129338"/>
            <a:ext cx="976670" cy="1562814"/>
          </a:xfrm>
          <a:prstGeom prst="rect">
            <a:avLst/>
          </a:prstGeom>
        </p:spPr>
      </p:pic>
      <p:sp>
        <p:nvSpPr>
          <p:cNvPr id="13" name="Text 7"/>
          <p:cNvSpPr/>
          <p:nvPr/>
        </p:nvSpPr>
        <p:spPr>
          <a:xfrm>
            <a:off x="1953339" y="6324600"/>
            <a:ext cx="2767013" cy="305157"/>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Trajectory Generation</a:t>
            </a:r>
            <a:endParaRPr lang="en-US" sz="1900" dirty="0"/>
          </a:p>
        </p:txBody>
      </p:sp>
      <p:sp>
        <p:nvSpPr>
          <p:cNvPr id="14" name="Text 8"/>
          <p:cNvSpPr/>
          <p:nvPr/>
        </p:nvSpPr>
        <p:spPr>
          <a:xfrm>
            <a:off x="1953339" y="6746915"/>
            <a:ext cx="11993404" cy="312539"/>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A smooth and continuous trajectory is generated based on the planned path, ensuring safe and accurate movement.</a:t>
            </a:r>
            <a:endParaRPr lang="en-US" sz="1500" dirty="0"/>
          </a:p>
        </p:txBody>
      </p:sp>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2BD46EE5-892F-3745-181B-4D279C605502}"/>
                  </a:ext>
                </a:extLst>
              </p14:cNvPr>
              <p14:cNvContentPartPr/>
              <p14:nvPr/>
            </p14:nvContentPartPr>
            <p14:xfrm>
              <a:off x="12869187" y="7754880"/>
              <a:ext cx="1661040" cy="314640"/>
            </p14:xfrm>
          </p:contentPart>
        </mc:Choice>
        <mc:Fallback xmlns="">
          <p:pic>
            <p:nvPicPr>
              <p:cNvPr id="15" name="Ink 14">
                <a:extLst>
                  <a:ext uri="{FF2B5EF4-FFF2-40B4-BE49-F238E27FC236}">
                    <a16:creationId xmlns:a16="http://schemas.microsoft.com/office/drawing/2014/main" id="{2BD46EE5-892F-3745-181B-4D279C605502}"/>
                  </a:ext>
                </a:extLst>
              </p:cNvPr>
              <p:cNvPicPr/>
              <p:nvPr/>
            </p:nvPicPr>
            <p:blipFill>
              <a:blip r:embed="rId8"/>
              <a:stretch>
                <a:fillRect/>
              </a:stretch>
            </p:blipFill>
            <p:spPr>
              <a:xfrm>
                <a:off x="12806547" y="7692240"/>
                <a:ext cx="1786680" cy="44028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00620"/>
            <a:ext cx="11479887"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Control Strategies: Closed-Loop Control</a:t>
            </a:r>
            <a:endParaRPr lang="en-US" sz="4450" dirty="0"/>
          </a:p>
        </p:txBody>
      </p:sp>
      <p:sp>
        <p:nvSpPr>
          <p:cNvPr id="3" name="Shape 1"/>
          <p:cNvSpPr/>
          <p:nvPr/>
        </p:nvSpPr>
        <p:spPr>
          <a:xfrm>
            <a:off x="793790" y="3149560"/>
            <a:ext cx="13042821" cy="2979420"/>
          </a:xfrm>
          <a:prstGeom prst="roundRect">
            <a:avLst>
              <a:gd name="adj" fmla="val 6852"/>
            </a:avLst>
          </a:prstGeom>
          <a:noFill/>
          <a:ln w="7620">
            <a:solidFill>
              <a:srgbClr val="000000">
                <a:alpha val="8000"/>
              </a:srgbClr>
            </a:solidFill>
            <a:prstDash val="solid"/>
          </a:ln>
        </p:spPr>
        <p:txBody>
          <a:bodyPr/>
          <a:lstStyle/>
          <a:p>
            <a:endParaRPr lang="en-IN"/>
          </a:p>
        </p:txBody>
      </p:sp>
      <p:sp>
        <p:nvSpPr>
          <p:cNvPr id="4" name="Shape 2"/>
          <p:cNvSpPr/>
          <p:nvPr/>
        </p:nvSpPr>
        <p:spPr>
          <a:xfrm>
            <a:off x="801410" y="3157180"/>
            <a:ext cx="13027581" cy="650319"/>
          </a:xfrm>
          <a:prstGeom prst="rect">
            <a:avLst/>
          </a:prstGeom>
          <a:solidFill>
            <a:srgbClr val="FFFFFF">
              <a:alpha val="4000"/>
            </a:srgbClr>
          </a:solidFill>
          <a:ln/>
        </p:spPr>
        <p:txBody>
          <a:bodyPr/>
          <a:lstStyle/>
          <a:p>
            <a:endParaRPr lang="en-IN"/>
          </a:p>
        </p:txBody>
      </p:sp>
      <p:sp>
        <p:nvSpPr>
          <p:cNvPr id="5" name="Text 3"/>
          <p:cNvSpPr/>
          <p:nvPr/>
        </p:nvSpPr>
        <p:spPr>
          <a:xfrm>
            <a:off x="1028224" y="3300889"/>
            <a:ext cx="6056352"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Closed-Loop Control</a:t>
            </a:r>
            <a:endParaRPr lang="en-US" sz="1750" dirty="0"/>
          </a:p>
        </p:txBody>
      </p:sp>
      <p:sp>
        <p:nvSpPr>
          <p:cNvPr id="6" name="Text 4"/>
          <p:cNvSpPr/>
          <p:nvPr/>
        </p:nvSpPr>
        <p:spPr>
          <a:xfrm>
            <a:off x="7545824" y="3300889"/>
            <a:ext cx="6056352"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Open-Loop Control</a:t>
            </a:r>
            <a:endParaRPr lang="en-US" sz="1750" dirty="0"/>
          </a:p>
        </p:txBody>
      </p:sp>
      <p:sp>
        <p:nvSpPr>
          <p:cNvPr id="7" name="Shape 5"/>
          <p:cNvSpPr/>
          <p:nvPr/>
        </p:nvSpPr>
        <p:spPr>
          <a:xfrm>
            <a:off x="801410" y="3807500"/>
            <a:ext cx="13027581" cy="1013222"/>
          </a:xfrm>
          <a:prstGeom prst="rect">
            <a:avLst/>
          </a:prstGeom>
          <a:solidFill>
            <a:srgbClr val="000000">
              <a:alpha val="4000"/>
            </a:srgbClr>
          </a:solidFill>
          <a:ln/>
        </p:spPr>
        <p:txBody>
          <a:bodyPr/>
          <a:lstStyle/>
          <a:p>
            <a:endParaRPr lang="en-IN"/>
          </a:p>
        </p:txBody>
      </p:sp>
      <p:sp>
        <p:nvSpPr>
          <p:cNvPr id="8" name="Text 6"/>
          <p:cNvSpPr/>
          <p:nvPr/>
        </p:nvSpPr>
        <p:spPr>
          <a:xfrm>
            <a:off x="1028224" y="3951208"/>
            <a:ext cx="6056352"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Uses feedback from sensors to adjust control signals</a:t>
            </a:r>
            <a:endParaRPr lang="en-US" sz="1750" dirty="0"/>
          </a:p>
        </p:txBody>
      </p:sp>
      <p:sp>
        <p:nvSpPr>
          <p:cNvPr id="9" name="Text 7"/>
          <p:cNvSpPr/>
          <p:nvPr/>
        </p:nvSpPr>
        <p:spPr>
          <a:xfrm>
            <a:off x="7545824" y="3951208"/>
            <a:ext cx="6056352"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Does not use feedback, relies on pre-programmed commands</a:t>
            </a:r>
            <a:endParaRPr lang="en-US" sz="1750" dirty="0"/>
          </a:p>
        </p:txBody>
      </p:sp>
      <p:sp>
        <p:nvSpPr>
          <p:cNvPr id="10" name="Shape 8"/>
          <p:cNvSpPr/>
          <p:nvPr/>
        </p:nvSpPr>
        <p:spPr>
          <a:xfrm>
            <a:off x="801410" y="4820722"/>
            <a:ext cx="13027581" cy="650319"/>
          </a:xfrm>
          <a:prstGeom prst="rect">
            <a:avLst/>
          </a:prstGeom>
          <a:solidFill>
            <a:srgbClr val="FFFFFF">
              <a:alpha val="4000"/>
            </a:srgbClr>
          </a:solidFill>
          <a:ln/>
        </p:spPr>
        <p:txBody>
          <a:bodyPr/>
          <a:lstStyle/>
          <a:p>
            <a:endParaRPr lang="en-IN"/>
          </a:p>
        </p:txBody>
      </p:sp>
      <p:sp>
        <p:nvSpPr>
          <p:cNvPr id="11" name="Text 9"/>
          <p:cNvSpPr/>
          <p:nvPr/>
        </p:nvSpPr>
        <p:spPr>
          <a:xfrm>
            <a:off x="1028224" y="4964430"/>
            <a:ext cx="6056352"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More robust to disturbances and uncertainties</a:t>
            </a:r>
            <a:endParaRPr lang="en-US" sz="1750" dirty="0"/>
          </a:p>
        </p:txBody>
      </p:sp>
      <p:sp>
        <p:nvSpPr>
          <p:cNvPr id="12" name="Text 10"/>
          <p:cNvSpPr/>
          <p:nvPr/>
        </p:nvSpPr>
        <p:spPr>
          <a:xfrm>
            <a:off x="7545824" y="4964430"/>
            <a:ext cx="6056352"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Less accurate and prone to errors</a:t>
            </a:r>
            <a:endParaRPr lang="en-US" sz="1750" dirty="0"/>
          </a:p>
        </p:txBody>
      </p:sp>
      <p:sp>
        <p:nvSpPr>
          <p:cNvPr id="13" name="Shape 11"/>
          <p:cNvSpPr/>
          <p:nvPr/>
        </p:nvSpPr>
        <p:spPr>
          <a:xfrm>
            <a:off x="801410" y="5471041"/>
            <a:ext cx="13027581" cy="650319"/>
          </a:xfrm>
          <a:prstGeom prst="rect">
            <a:avLst/>
          </a:prstGeom>
          <a:solidFill>
            <a:srgbClr val="000000">
              <a:alpha val="4000"/>
            </a:srgbClr>
          </a:solidFill>
          <a:ln/>
        </p:spPr>
        <p:txBody>
          <a:bodyPr/>
          <a:lstStyle/>
          <a:p>
            <a:endParaRPr lang="en-IN"/>
          </a:p>
        </p:txBody>
      </p:sp>
      <p:sp>
        <p:nvSpPr>
          <p:cNvPr id="14" name="Text 12"/>
          <p:cNvSpPr/>
          <p:nvPr/>
        </p:nvSpPr>
        <p:spPr>
          <a:xfrm>
            <a:off x="1028224" y="5614749"/>
            <a:ext cx="6056352"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Used for precise and dynamic tasks</a:t>
            </a:r>
            <a:endParaRPr lang="en-US" sz="1750" dirty="0"/>
          </a:p>
        </p:txBody>
      </p:sp>
      <p:sp>
        <p:nvSpPr>
          <p:cNvPr id="15" name="Text 13"/>
          <p:cNvSpPr/>
          <p:nvPr/>
        </p:nvSpPr>
        <p:spPr>
          <a:xfrm>
            <a:off x="7545824" y="5614749"/>
            <a:ext cx="6056352"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Suitable for simple and predictable tasks</a:t>
            </a:r>
            <a:endParaRPr lang="en-US" sz="1750" dirty="0"/>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A184C8F2-974B-46E7-130F-EB7D2BA702DA}"/>
                  </a:ext>
                </a:extLst>
              </p14:cNvPr>
              <p14:cNvContentPartPr/>
              <p14:nvPr/>
            </p14:nvContentPartPr>
            <p14:xfrm>
              <a:off x="12852267" y="7823280"/>
              <a:ext cx="1627200" cy="281160"/>
            </p14:xfrm>
          </p:contentPart>
        </mc:Choice>
        <mc:Fallback xmlns="">
          <p:pic>
            <p:nvPicPr>
              <p:cNvPr id="17" name="Ink 16">
                <a:extLst>
                  <a:ext uri="{FF2B5EF4-FFF2-40B4-BE49-F238E27FC236}">
                    <a16:creationId xmlns:a16="http://schemas.microsoft.com/office/drawing/2014/main" id="{A184C8F2-974B-46E7-130F-EB7D2BA702DA}"/>
                  </a:ext>
                </a:extLst>
              </p:cNvPr>
              <p:cNvPicPr/>
              <p:nvPr/>
            </p:nvPicPr>
            <p:blipFill>
              <a:blip r:embed="rId4"/>
              <a:stretch>
                <a:fillRect/>
              </a:stretch>
            </p:blipFill>
            <p:spPr>
              <a:xfrm>
                <a:off x="12789627" y="7760280"/>
                <a:ext cx="1752840" cy="4068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Simulation and Testing: Validating the System</a:t>
            </a:r>
            <a:endParaRPr lang="en-US" sz="4450" dirty="0"/>
          </a:p>
        </p:txBody>
      </p:sp>
      <p:sp>
        <p:nvSpPr>
          <p:cNvPr id="4" name="Shape 1"/>
          <p:cNvSpPr/>
          <p:nvPr/>
        </p:nvSpPr>
        <p:spPr>
          <a:xfrm>
            <a:off x="793790" y="2488883"/>
            <a:ext cx="3664863" cy="3112889"/>
          </a:xfrm>
          <a:prstGeom prst="roundRect">
            <a:avLst>
              <a:gd name="adj" fmla="val 6558"/>
            </a:avLst>
          </a:prstGeom>
          <a:solidFill>
            <a:srgbClr val="E8F3E8"/>
          </a:solidFill>
          <a:ln/>
        </p:spPr>
        <p:txBody>
          <a:bodyPr/>
          <a:lstStyle/>
          <a:p>
            <a:endParaRPr lang="en-IN"/>
          </a:p>
        </p:txBody>
      </p:sp>
      <p:sp>
        <p:nvSpPr>
          <p:cNvPr id="5" name="Text 2"/>
          <p:cNvSpPr/>
          <p:nvPr/>
        </p:nvSpPr>
        <p:spPr>
          <a:xfrm>
            <a:off x="1020604" y="2715697"/>
            <a:ext cx="3125391"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Virtual Environments</a:t>
            </a:r>
            <a:endParaRPr lang="en-US" sz="2200" dirty="0"/>
          </a:p>
        </p:txBody>
      </p:sp>
      <p:sp>
        <p:nvSpPr>
          <p:cNvPr id="6" name="Text 3"/>
          <p:cNvSpPr/>
          <p:nvPr/>
        </p:nvSpPr>
        <p:spPr>
          <a:xfrm>
            <a:off x="1020604" y="32061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Simulations provide a safe and controlled environment to test the agent's performance without risks to physical hardware.</a:t>
            </a:r>
            <a:endParaRPr lang="en-US" sz="1750" dirty="0"/>
          </a:p>
        </p:txBody>
      </p:sp>
      <p:sp>
        <p:nvSpPr>
          <p:cNvPr id="7" name="Shape 4"/>
          <p:cNvSpPr/>
          <p:nvPr/>
        </p:nvSpPr>
        <p:spPr>
          <a:xfrm>
            <a:off x="4685467" y="2488883"/>
            <a:ext cx="3664863" cy="3112889"/>
          </a:xfrm>
          <a:prstGeom prst="roundRect">
            <a:avLst>
              <a:gd name="adj" fmla="val 6558"/>
            </a:avLst>
          </a:prstGeom>
          <a:solidFill>
            <a:srgbClr val="E8F3E8"/>
          </a:solidFill>
          <a:ln/>
        </p:spPr>
        <p:txBody>
          <a:bodyPr/>
          <a:lstStyle/>
          <a:p>
            <a:endParaRPr lang="en-IN"/>
          </a:p>
        </p:txBody>
      </p:sp>
      <p:sp>
        <p:nvSpPr>
          <p:cNvPr id="8" name="Text 5"/>
          <p:cNvSpPr/>
          <p:nvPr/>
        </p:nvSpPr>
        <p:spPr>
          <a:xfrm>
            <a:off x="4912281" y="2715697"/>
            <a:ext cx="3211235" cy="708660"/>
          </a:xfrm>
          <a:prstGeom prst="rect">
            <a:avLst/>
          </a:prstGeom>
          <a:noFill/>
          <a:ln/>
        </p:spPr>
        <p:txBody>
          <a:bodyPr wrap="squar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Performance Evaluation</a:t>
            </a:r>
            <a:endParaRPr lang="en-US" sz="2200" dirty="0"/>
          </a:p>
        </p:txBody>
      </p:sp>
      <p:sp>
        <p:nvSpPr>
          <p:cNvPr id="9" name="Text 6"/>
          <p:cNvSpPr/>
          <p:nvPr/>
        </p:nvSpPr>
        <p:spPr>
          <a:xfrm>
            <a:off x="4912281" y="356044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Metrics such as accuracy, speed, and smoothness of movement are used to evaluate the agent's capabilities.</a:t>
            </a:r>
            <a:endParaRPr lang="en-US" sz="1750" dirty="0"/>
          </a:p>
        </p:txBody>
      </p:sp>
      <p:sp>
        <p:nvSpPr>
          <p:cNvPr id="10" name="Shape 7"/>
          <p:cNvSpPr/>
          <p:nvPr/>
        </p:nvSpPr>
        <p:spPr>
          <a:xfrm>
            <a:off x="793790" y="5828586"/>
            <a:ext cx="7556421" cy="1669852"/>
          </a:xfrm>
          <a:prstGeom prst="roundRect">
            <a:avLst>
              <a:gd name="adj" fmla="val 12225"/>
            </a:avLst>
          </a:prstGeom>
          <a:solidFill>
            <a:srgbClr val="E8F3E8"/>
          </a:solidFill>
          <a:ln/>
        </p:spPr>
        <p:txBody>
          <a:bodyPr/>
          <a:lstStyle/>
          <a:p>
            <a:endParaRPr lang="en-IN"/>
          </a:p>
        </p:txBody>
      </p:sp>
      <p:sp>
        <p:nvSpPr>
          <p:cNvPr id="11" name="Text 8"/>
          <p:cNvSpPr/>
          <p:nvPr/>
        </p:nvSpPr>
        <p:spPr>
          <a:xfrm>
            <a:off x="1020604" y="6055400"/>
            <a:ext cx="4266128"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Optimization and Refinement</a:t>
            </a:r>
            <a:endParaRPr lang="en-US" sz="2200" dirty="0"/>
          </a:p>
        </p:txBody>
      </p:sp>
      <p:sp>
        <p:nvSpPr>
          <p:cNvPr id="12" name="Text 9"/>
          <p:cNvSpPr/>
          <p:nvPr/>
        </p:nvSpPr>
        <p:spPr>
          <a:xfrm>
            <a:off x="1020604" y="6545818"/>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Simulation results are analyzed to identify areas for improvement and refine the agent's control algorithms.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77133"/>
            <a:ext cx="10467499"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Dealing with Uncertainty and Errors</a:t>
            </a:r>
            <a:endParaRPr lang="en-US" sz="4450" dirty="0"/>
          </a:p>
        </p:txBody>
      </p:sp>
      <p:pic>
        <p:nvPicPr>
          <p:cNvPr id="3" name="Image 0" descr="preencoded.png"/>
          <p:cNvPicPr>
            <a:picLocks noChangeAspect="1"/>
          </p:cNvPicPr>
          <p:nvPr/>
        </p:nvPicPr>
        <p:blipFill>
          <a:blip r:embed="rId3"/>
          <a:stretch>
            <a:fillRect/>
          </a:stretch>
        </p:blipFill>
        <p:spPr>
          <a:xfrm>
            <a:off x="793790" y="1926074"/>
            <a:ext cx="566976" cy="566976"/>
          </a:xfrm>
          <a:prstGeom prst="rect">
            <a:avLst/>
          </a:prstGeom>
        </p:spPr>
      </p:pic>
      <p:sp>
        <p:nvSpPr>
          <p:cNvPr id="4" name="Text 1"/>
          <p:cNvSpPr/>
          <p:nvPr/>
        </p:nvSpPr>
        <p:spPr>
          <a:xfrm>
            <a:off x="793790" y="27198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Sensor Noise</a:t>
            </a:r>
            <a:endParaRPr lang="en-US" sz="2200" dirty="0"/>
          </a:p>
        </p:txBody>
      </p:sp>
      <p:sp>
        <p:nvSpPr>
          <p:cNvPr id="5" name="Text 2"/>
          <p:cNvSpPr/>
          <p:nvPr/>
        </p:nvSpPr>
        <p:spPr>
          <a:xfrm>
            <a:off x="793790" y="3210282"/>
            <a:ext cx="635127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Sensors can introduce noise and inaccuracies in measurements, leading to errors in object detection and motion planning.</a:t>
            </a:r>
            <a:endParaRPr lang="en-US" sz="1750" dirty="0"/>
          </a:p>
        </p:txBody>
      </p:sp>
      <p:pic>
        <p:nvPicPr>
          <p:cNvPr id="6" name="Image 1" descr="preencoded.png"/>
          <p:cNvPicPr>
            <a:picLocks noChangeAspect="1"/>
          </p:cNvPicPr>
          <p:nvPr/>
        </p:nvPicPr>
        <p:blipFill>
          <a:blip r:embed="rId4"/>
          <a:stretch>
            <a:fillRect/>
          </a:stretch>
        </p:blipFill>
        <p:spPr>
          <a:xfrm>
            <a:off x="7485221" y="1926074"/>
            <a:ext cx="566976" cy="566976"/>
          </a:xfrm>
          <a:prstGeom prst="rect">
            <a:avLst/>
          </a:prstGeom>
        </p:spPr>
      </p:pic>
      <p:sp>
        <p:nvSpPr>
          <p:cNvPr id="7" name="Text 3"/>
          <p:cNvSpPr/>
          <p:nvPr/>
        </p:nvSpPr>
        <p:spPr>
          <a:xfrm>
            <a:off x="7485221" y="27198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Arm Calibration</a:t>
            </a:r>
            <a:endParaRPr lang="en-US" sz="2200" dirty="0"/>
          </a:p>
        </p:txBody>
      </p:sp>
      <p:sp>
        <p:nvSpPr>
          <p:cNvPr id="8" name="Text 4"/>
          <p:cNvSpPr/>
          <p:nvPr/>
        </p:nvSpPr>
        <p:spPr>
          <a:xfrm>
            <a:off x="7485221" y="3210282"/>
            <a:ext cx="635138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Imperfect calibration of the robot arm can result in deviations from intended trajectories.</a:t>
            </a:r>
            <a:endParaRPr lang="en-US" sz="1750" dirty="0"/>
          </a:p>
        </p:txBody>
      </p:sp>
      <p:pic>
        <p:nvPicPr>
          <p:cNvPr id="9" name="Image 2" descr="preencoded.png"/>
          <p:cNvPicPr>
            <a:picLocks noChangeAspect="1"/>
          </p:cNvPicPr>
          <p:nvPr/>
        </p:nvPicPr>
        <p:blipFill>
          <a:blip r:embed="rId5"/>
          <a:stretch>
            <a:fillRect/>
          </a:stretch>
        </p:blipFill>
        <p:spPr>
          <a:xfrm>
            <a:off x="793790" y="4979432"/>
            <a:ext cx="566976" cy="566976"/>
          </a:xfrm>
          <a:prstGeom prst="rect">
            <a:avLst/>
          </a:prstGeom>
        </p:spPr>
      </p:pic>
      <p:sp>
        <p:nvSpPr>
          <p:cNvPr id="10" name="Text 5"/>
          <p:cNvSpPr/>
          <p:nvPr/>
        </p:nvSpPr>
        <p:spPr>
          <a:xfrm>
            <a:off x="793790" y="57732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Object Variability</a:t>
            </a:r>
            <a:endParaRPr lang="en-US" sz="2200" dirty="0"/>
          </a:p>
        </p:txBody>
      </p:sp>
      <p:sp>
        <p:nvSpPr>
          <p:cNvPr id="11" name="Text 6"/>
          <p:cNvSpPr/>
          <p:nvPr/>
        </p:nvSpPr>
        <p:spPr>
          <a:xfrm>
            <a:off x="793790" y="6263640"/>
            <a:ext cx="6351270"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Objects may vary in size, shape, and texture, requiring the agent to adapt its control strategies.</a:t>
            </a:r>
            <a:endParaRPr lang="en-US" sz="1750" dirty="0"/>
          </a:p>
        </p:txBody>
      </p:sp>
      <p:pic>
        <p:nvPicPr>
          <p:cNvPr id="12" name="Image 3" descr="preencoded.png"/>
          <p:cNvPicPr>
            <a:picLocks noChangeAspect="1"/>
          </p:cNvPicPr>
          <p:nvPr/>
        </p:nvPicPr>
        <p:blipFill>
          <a:blip r:embed="rId6"/>
          <a:stretch>
            <a:fillRect/>
          </a:stretch>
        </p:blipFill>
        <p:spPr>
          <a:xfrm>
            <a:off x="7485221" y="4979432"/>
            <a:ext cx="566976" cy="566976"/>
          </a:xfrm>
          <a:prstGeom prst="rect">
            <a:avLst/>
          </a:prstGeom>
        </p:spPr>
      </p:pic>
      <p:sp>
        <p:nvSpPr>
          <p:cNvPr id="13" name="Text 7"/>
          <p:cNvSpPr/>
          <p:nvPr/>
        </p:nvSpPr>
        <p:spPr>
          <a:xfrm>
            <a:off x="7485221" y="57732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Adaptive Control</a:t>
            </a:r>
            <a:endParaRPr lang="en-US" sz="2200" dirty="0"/>
          </a:p>
        </p:txBody>
      </p:sp>
      <p:sp>
        <p:nvSpPr>
          <p:cNvPr id="14" name="Text 8"/>
          <p:cNvSpPr/>
          <p:nvPr/>
        </p:nvSpPr>
        <p:spPr>
          <a:xfrm>
            <a:off x="7485221" y="6263640"/>
            <a:ext cx="6351389"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agent should be able to adapt its control strategies to handle uncertainties and errors, ensuring successful task completion.</a:t>
            </a:r>
            <a:endParaRPr lang="en-US" sz="1750" dirty="0"/>
          </a:p>
        </p:txBody>
      </p:sp>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91C9570-D3D9-7E5D-D17F-58D2E1D2A6E1}"/>
                  </a:ext>
                </a:extLst>
              </p14:cNvPr>
              <p14:cNvContentPartPr/>
              <p14:nvPr/>
            </p14:nvContentPartPr>
            <p14:xfrm>
              <a:off x="12883947" y="7746240"/>
              <a:ext cx="1603440" cy="331920"/>
            </p14:xfrm>
          </p:contentPart>
        </mc:Choice>
        <mc:Fallback xmlns="">
          <p:pic>
            <p:nvPicPr>
              <p:cNvPr id="15" name="Ink 14">
                <a:extLst>
                  <a:ext uri="{FF2B5EF4-FFF2-40B4-BE49-F238E27FC236}">
                    <a16:creationId xmlns:a16="http://schemas.microsoft.com/office/drawing/2014/main" id="{B91C9570-D3D9-7E5D-D17F-58D2E1D2A6E1}"/>
                  </a:ext>
                </a:extLst>
              </p:cNvPr>
              <p:cNvPicPr/>
              <p:nvPr/>
            </p:nvPicPr>
            <p:blipFill>
              <a:blip r:embed="rId8"/>
              <a:stretch>
                <a:fillRect/>
              </a:stretch>
            </p:blipFill>
            <p:spPr>
              <a:xfrm>
                <a:off x="12821307" y="7683240"/>
                <a:ext cx="1729080" cy="4575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1638" y="1215271"/>
            <a:ext cx="7700724" cy="1288733"/>
          </a:xfrm>
          <a:prstGeom prst="rect">
            <a:avLst/>
          </a:prstGeom>
          <a:noFill/>
          <a:ln/>
        </p:spPr>
        <p:txBody>
          <a:bodyPr wrap="square" lIns="0" tIns="0" rIns="0" bIns="0" rtlCol="0" anchor="t"/>
          <a:lstStyle/>
          <a:p>
            <a:pPr marL="0" indent="0">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Real-World Implementation Challenges</a:t>
            </a:r>
            <a:endParaRPr lang="en-US" sz="4050" dirty="0"/>
          </a:p>
        </p:txBody>
      </p:sp>
      <p:sp>
        <p:nvSpPr>
          <p:cNvPr id="4" name="Shape 1"/>
          <p:cNvSpPr/>
          <p:nvPr/>
        </p:nvSpPr>
        <p:spPr>
          <a:xfrm>
            <a:off x="721638" y="3045143"/>
            <a:ext cx="463868" cy="463868"/>
          </a:xfrm>
          <a:prstGeom prst="roundRect">
            <a:avLst>
              <a:gd name="adj" fmla="val 40008"/>
            </a:avLst>
          </a:prstGeom>
          <a:solidFill>
            <a:srgbClr val="E8F3E8"/>
          </a:solidFill>
          <a:ln/>
        </p:spPr>
        <p:txBody>
          <a:bodyPr/>
          <a:lstStyle/>
          <a:p>
            <a:endParaRPr lang="en-IN"/>
          </a:p>
        </p:txBody>
      </p:sp>
      <p:sp>
        <p:nvSpPr>
          <p:cNvPr id="5" name="Text 2"/>
          <p:cNvSpPr/>
          <p:nvPr/>
        </p:nvSpPr>
        <p:spPr>
          <a:xfrm>
            <a:off x="876419" y="3122414"/>
            <a:ext cx="154305" cy="309324"/>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1</a:t>
            </a:r>
            <a:endParaRPr lang="en-US" sz="2400" dirty="0"/>
          </a:p>
        </p:txBody>
      </p:sp>
      <p:sp>
        <p:nvSpPr>
          <p:cNvPr id="6" name="Text 3"/>
          <p:cNvSpPr/>
          <p:nvPr/>
        </p:nvSpPr>
        <p:spPr>
          <a:xfrm>
            <a:off x="1391603" y="3045143"/>
            <a:ext cx="2577584" cy="322183"/>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Safety</a:t>
            </a:r>
            <a:endParaRPr lang="en-US" sz="2000" dirty="0"/>
          </a:p>
        </p:txBody>
      </p:sp>
      <p:sp>
        <p:nvSpPr>
          <p:cNvPr id="7" name="Text 4"/>
          <p:cNvSpPr/>
          <p:nvPr/>
        </p:nvSpPr>
        <p:spPr>
          <a:xfrm>
            <a:off x="1391603" y="3491032"/>
            <a:ext cx="3077408" cy="1319689"/>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The agent must be designed to operate safely in close proximity to humans and other equipment.</a:t>
            </a:r>
            <a:endParaRPr lang="en-US" sz="1600" dirty="0"/>
          </a:p>
        </p:txBody>
      </p:sp>
      <p:sp>
        <p:nvSpPr>
          <p:cNvPr id="8" name="Shape 5"/>
          <p:cNvSpPr/>
          <p:nvPr/>
        </p:nvSpPr>
        <p:spPr>
          <a:xfrm>
            <a:off x="4675108" y="3045143"/>
            <a:ext cx="463868" cy="463868"/>
          </a:xfrm>
          <a:prstGeom prst="roundRect">
            <a:avLst>
              <a:gd name="adj" fmla="val 40008"/>
            </a:avLst>
          </a:prstGeom>
          <a:solidFill>
            <a:srgbClr val="E8F3E8"/>
          </a:solidFill>
          <a:ln/>
        </p:spPr>
        <p:txBody>
          <a:bodyPr/>
          <a:lstStyle/>
          <a:p>
            <a:endParaRPr lang="en-IN"/>
          </a:p>
        </p:txBody>
      </p:sp>
      <p:sp>
        <p:nvSpPr>
          <p:cNvPr id="9" name="Text 6"/>
          <p:cNvSpPr/>
          <p:nvPr/>
        </p:nvSpPr>
        <p:spPr>
          <a:xfrm>
            <a:off x="4805958" y="3122414"/>
            <a:ext cx="202168" cy="309324"/>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2</a:t>
            </a:r>
            <a:endParaRPr lang="en-US" sz="2400" dirty="0"/>
          </a:p>
        </p:txBody>
      </p:sp>
      <p:sp>
        <p:nvSpPr>
          <p:cNvPr id="10" name="Text 7"/>
          <p:cNvSpPr/>
          <p:nvPr/>
        </p:nvSpPr>
        <p:spPr>
          <a:xfrm>
            <a:off x="5345073" y="3045143"/>
            <a:ext cx="3012519" cy="322183"/>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Environmental Factors</a:t>
            </a:r>
            <a:endParaRPr lang="en-US" sz="2000" dirty="0"/>
          </a:p>
        </p:txBody>
      </p:sp>
      <p:sp>
        <p:nvSpPr>
          <p:cNvPr id="11" name="Text 8"/>
          <p:cNvSpPr/>
          <p:nvPr/>
        </p:nvSpPr>
        <p:spPr>
          <a:xfrm>
            <a:off x="5345073" y="3491032"/>
            <a:ext cx="3077408" cy="1649611"/>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The agent must be robust to changes in lighting, temperature, and other environmental factors that can affect sensor performance.</a:t>
            </a:r>
            <a:endParaRPr lang="en-US" sz="1600" dirty="0"/>
          </a:p>
        </p:txBody>
      </p:sp>
      <p:sp>
        <p:nvSpPr>
          <p:cNvPr id="12" name="Shape 9"/>
          <p:cNvSpPr/>
          <p:nvPr/>
        </p:nvSpPr>
        <p:spPr>
          <a:xfrm>
            <a:off x="721638" y="5578673"/>
            <a:ext cx="463868" cy="463868"/>
          </a:xfrm>
          <a:prstGeom prst="roundRect">
            <a:avLst>
              <a:gd name="adj" fmla="val 40008"/>
            </a:avLst>
          </a:prstGeom>
          <a:solidFill>
            <a:srgbClr val="E8F3E8"/>
          </a:solidFill>
          <a:ln/>
        </p:spPr>
        <p:txBody>
          <a:bodyPr/>
          <a:lstStyle/>
          <a:p>
            <a:endParaRPr lang="en-IN"/>
          </a:p>
        </p:txBody>
      </p:sp>
      <p:sp>
        <p:nvSpPr>
          <p:cNvPr id="13" name="Text 10"/>
          <p:cNvSpPr/>
          <p:nvPr/>
        </p:nvSpPr>
        <p:spPr>
          <a:xfrm>
            <a:off x="860108" y="5655945"/>
            <a:ext cx="186809" cy="309324"/>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3</a:t>
            </a:r>
            <a:endParaRPr lang="en-US" sz="2400" dirty="0"/>
          </a:p>
        </p:txBody>
      </p:sp>
      <p:sp>
        <p:nvSpPr>
          <p:cNvPr id="14" name="Text 11"/>
          <p:cNvSpPr/>
          <p:nvPr/>
        </p:nvSpPr>
        <p:spPr>
          <a:xfrm>
            <a:off x="1391603" y="5578673"/>
            <a:ext cx="2577584" cy="322183"/>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Scalability</a:t>
            </a:r>
            <a:endParaRPr lang="en-US" sz="2000" dirty="0"/>
          </a:p>
        </p:txBody>
      </p:sp>
      <p:sp>
        <p:nvSpPr>
          <p:cNvPr id="15" name="Text 12"/>
          <p:cNvSpPr/>
          <p:nvPr/>
        </p:nvSpPr>
        <p:spPr>
          <a:xfrm>
            <a:off x="1391603" y="6024563"/>
            <a:ext cx="7030760" cy="989767"/>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The agent should be able to handle a variety of tasks and environments, allowing for flexible deployment in different applications.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TotalTime>
  <Words>719</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Fraunces Extra Bold</vt:lpstr>
      <vt:lpstr>Myanmar Text</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ganesh maddala</cp:lastModifiedBy>
  <cp:revision>17</cp:revision>
  <dcterms:created xsi:type="dcterms:W3CDTF">2024-11-12T16:48:33Z</dcterms:created>
  <dcterms:modified xsi:type="dcterms:W3CDTF">2024-11-20T04:44:36Z</dcterms:modified>
</cp:coreProperties>
</file>